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Teko"/>
      <p:regular r:id="rId34"/>
      <p:bold r:id="rId35"/>
    </p:embeddedFon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in1p2pDBn6cieYOpVboySHWRe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Teko-bold.fntdata"/><Relationship Id="rId12" Type="http://schemas.openxmlformats.org/officeDocument/2006/relationships/slide" Target="slides/slide8.xml"/><Relationship Id="rId34" Type="http://schemas.openxmlformats.org/officeDocument/2006/relationships/font" Target="fonts/Teko-regular.fntdata"/><Relationship Id="rId15" Type="http://schemas.openxmlformats.org/officeDocument/2006/relationships/slide" Target="slides/slide11.xml"/><Relationship Id="rId37" Type="http://schemas.openxmlformats.org/officeDocument/2006/relationships/font" Target="fonts/Roboto-bold.fntdata"/><Relationship Id="rId14" Type="http://schemas.openxmlformats.org/officeDocument/2006/relationships/slide" Target="slides/slide10.xml"/><Relationship Id="rId36" Type="http://schemas.openxmlformats.org/officeDocument/2006/relationships/font" Target="fonts/Roboto-regular.fntdata"/><Relationship Id="rId17" Type="http://schemas.openxmlformats.org/officeDocument/2006/relationships/slide" Target="slides/slide13.xml"/><Relationship Id="rId39" Type="http://schemas.openxmlformats.org/officeDocument/2006/relationships/font" Target="fonts/Roboto-boldItalic.fntdata"/><Relationship Id="rId16" Type="http://schemas.openxmlformats.org/officeDocument/2006/relationships/slide" Target="slides/slide12.xml"/><Relationship Id="rId38" Type="http://schemas.openxmlformats.org/officeDocument/2006/relationships/font" Target="fonts/Robo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164" name="Google Shape;16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184" name="Google Shape;18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3: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192" name="Google Shape;19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199" name="Google Shape;19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207" name="Google Shape;20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216" name="Google Shape;21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7: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223" name="Google Shape;22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1: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246" name="Google Shape;24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93" name="Google Shape;9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AR"/>
              <a:t>Tareas dificiles para las computadorar perso sencillas para el humano</a:t>
            </a:r>
            <a:endParaRPr/>
          </a:p>
          <a:p>
            <a:pPr indent="0" lvl="0" marL="0" rtl="0" algn="l">
              <a:spcBef>
                <a:spcPts val="0"/>
              </a:spcBef>
              <a:spcAft>
                <a:spcPts val="0"/>
              </a:spcAft>
              <a:buNone/>
            </a:pPr>
            <a:r>
              <a:rPr lang="es-AR"/>
              <a:t>Cuando digo sencillas es que no requiere de un esfuerzo consciente, pero eso no significa que resulte complejo para el cerebro en el sentido que están involucradas muchas zonas del cerebro</a:t>
            </a:r>
            <a:endParaRPr/>
          </a:p>
          <a:p>
            <a:pPr indent="0" lvl="0" marL="0" rtl="0" algn="l">
              <a:spcBef>
                <a:spcPts val="0"/>
              </a:spcBef>
              <a:spcAft>
                <a:spcPts val="0"/>
              </a:spcAft>
              <a:buNone/>
            </a:pPr>
            <a:r>
              <a:rPr lang="es-AR"/>
              <a:t>Otra taras dificl es la compresión del lengauje natural , el contexto</a:t>
            </a:r>
            <a:endParaRPr/>
          </a:p>
          <a:p>
            <a:pPr indent="0" lvl="0" marL="0" rtl="0" algn="l">
              <a:spcBef>
                <a:spcPts val="0"/>
              </a:spcBef>
              <a:spcAft>
                <a:spcPts val="0"/>
              </a:spcAft>
              <a:buNone/>
            </a:pPr>
            <a:r>
              <a:rPr lang="es-AR"/>
              <a:t>El sentido común</a:t>
            </a:r>
            <a:endParaRPr/>
          </a:p>
          <a:p>
            <a:pPr indent="0" lvl="0" marL="0" rtl="0" algn="l">
              <a:spcBef>
                <a:spcPts val="0"/>
              </a:spcBef>
              <a:spcAft>
                <a:spcPts val="0"/>
              </a:spcAft>
              <a:buNone/>
            </a:pPr>
            <a:r>
              <a:rPr lang="es-AR"/>
              <a:t>Qué hace al cerrebro tan poderoso?</a:t>
            </a:r>
            <a:endParaRPr/>
          </a:p>
          <a:p>
            <a:pPr indent="0" lvl="0" marL="0" rtl="0" algn="l">
              <a:spcBef>
                <a:spcPts val="0"/>
              </a:spcBef>
              <a:spcAft>
                <a:spcPts val="0"/>
              </a:spcAft>
              <a:buNone/>
            </a:pPr>
            <a:r>
              <a:rPr lang="es-AR"/>
              <a:t>Siempre hacemos inferencia de cómod debería ser basados en un modelo mental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0: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255" name="Google Shape;25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103" name="Google Shape;1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s-AR"/>
              <a:t>Qué hace al cerebro superiror a las computadoras?</a:t>
            </a:r>
            <a:endParaRPr/>
          </a:p>
          <a:p>
            <a:pPr indent="0" lvl="0" marL="0" rtl="0" algn="l">
              <a:spcBef>
                <a:spcPts val="0"/>
              </a:spcBef>
              <a:spcAft>
                <a:spcPts val="0"/>
              </a:spcAft>
              <a:buNone/>
            </a:pPr>
            <a:r>
              <a:rPr lang="es-AR"/>
              <a:t>El cerrebro está compuestop de 100,00 millones de neuronas y cada nuerona puede tener hast 7000 conexiones a otras neuronas</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Es robusto y tolerante a fallas: neuronas mueren todos los días</a:t>
            </a:r>
            <a:endParaRPr/>
          </a:p>
          <a:p>
            <a:pPr indent="0" lvl="0" marL="0" rtl="0" algn="l">
              <a:spcBef>
                <a:spcPts val="0"/>
              </a:spcBef>
              <a:spcAft>
                <a:spcPts val="0"/>
              </a:spcAft>
              <a:buNone/>
            </a:pPr>
            <a:r>
              <a:rPr lang="es-AR"/>
              <a:t>Es flexible:  se ajusta a nuevos entornos y en distintas tareas  </a:t>
            </a:r>
            <a:endParaRPr/>
          </a:p>
          <a:p>
            <a:pPr indent="0" lvl="0" marL="0" rtl="0" algn="l">
              <a:spcBef>
                <a:spcPts val="0"/>
              </a:spcBef>
              <a:spcAft>
                <a:spcPts val="0"/>
              </a:spcAft>
              <a:buNone/>
            </a:pPr>
            <a:r>
              <a:rPr lang="es-AR"/>
              <a:t>Puede tratar con información probabilística, ruidosa, difusa, faltante e inconsistente</a:t>
            </a:r>
            <a:endParaRPr/>
          </a:p>
          <a:p>
            <a:pPr indent="0" lvl="0" marL="0" rtl="0" algn="l">
              <a:spcBef>
                <a:spcPts val="0"/>
              </a:spcBef>
              <a:spcAft>
                <a:spcPts val="0"/>
              </a:spcAft>
              <a:buNone/>
            </a:pPr>
            <a:r>
              <a:rPr lang="es-AR"/>
              <a:t>Es altamente paralelo</a:t>
            </a:r>
            <a:endParaRPr/>
          </a:p>
          <a:p>
            <a:pPr indent="0" lvl="0" marL="0" rtl="0" algn="l">
              <a:spcBef>
                <a:spcPts val="0"/>
              </a:spcBef>
              <a:spcAft>
                <a:spcPts val="0"/>
              </a:spcAft>
              <a:buNone/>
            </a:pPr>
            <a:r>
              <a:rPr lang="es-AR"/>
              <a:t>Es pequeño y compacto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111" name="Google Shape;11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125" name="Google Shape;12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a:t>El cerebro cambia con la experiencia, y este cambio es proporcional a la correlación entre la fuerza de la pre y post sinásis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132" name="Google Shape;13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a:t>El cerebro cambia con la experiencia, y este cambio es proporcional a la correlación entre la fuerza de la pre y post sinásis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141" name="Google Shape;14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AR"/>
              <a:t>El cerebro cambia con la experiencia, y este cambio es proporcional a la correlación entre la fuerza de la pre y post sinásis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0: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solidFill>
            <a:srgbClr val="4F81BD"/>
          </a:solidFill>
          <a:ln cap="flat" cmpd="sng" w="25400">
            <a:solidFill>
              <a:srgbClr val="385D8A"/>
            </a:solidFill>
            <a:prstDash val="solid"/>
            <a:round/>
            <a:headEnd len="sm" w="sm" type="none"/>
            <a:tailEnd len="sm" w="sm" type="none"/>
          </a:ln>
        </p:spPr>
      </p:sp>
      <p:sp>
        <p:nvSpPr>
          <p:cNvPr id="147" name="Google Shape;14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t/>
            </a:r>
            <a:endParaRPr/>
          </a:p>
        </p:txBody>
      </p:sp>
      <p:sp>
        <p:nvSpPr>
          <p:cNvPr id="148" name="Google Shape;148;p10:notes"/>
          <p:cNvSpPr txBox="1"/>
          <p:nvPr/>
        </p:nvSpPr>
        <p:spPr>
          <a:xfrm>
            <a:off x="756364" y="5078522"/>
            <a:ext cx="6047640" cy="4811042"/>
          </a:xfrm>
          <a:prstGeom prst="rect">
            <a:avLst/>
          </a:prstGeom>
          <a:noFill/>
          <a:ln>
            <a:noFill/>
          </a:ln>
        </p:spPr>
        <p:txBody>
          <a:bodyPr anchorCtr="0" anchor="t" bIns="0" lIns="0" spcFirstLastPara="1" rIns="0" wrap="square" tIns="0">
            <a:spAutoFit/>
          </a:bodyPr>
          <a:lstStyle/>
          <a:p>
            <a:pPr indent="-215999" lvl="0" marL="215999" marR="0" rtl="0" algn="l">
              <a:lnSpc>
                <a:spcPct val="100000"/>
              </a:lnSpc>
              <a:spcBef>
                <a:spcPts val="0"/>
              </a:spcBef>
              <a:spcAft>
                <a:spcPts val="0"/>
              </a:spcAft>
              <a:buClr>
                <a:srgbClr val="000000"/>
              </a:buClr>
              <a:buSzPts val="2000"/>
              <a:buFont typeface="Arial"/>
              <a:buNone/>
            </a:pPr>
            <a:r>
              <a:rPr b="0" i="0" lang="es-AR" sz="2000" u="none" cap="none" strike="noStrike">
                <a:solidFill>
                  <a:srgbClr val="000000"/>
                </a:solidFill>
                <a:latin typeface="Arial"/>
                <a:ea typeface="Arial"/>
                <a:cs typeface="Arial"/>
                <a:sym typeface="Arial"/>
              </a:rPr>
              <a:t>Wij representan la fuerza de la sinapsis de la neurona j sobre la neurona i</a:t>
            </a:r>
            <a:endParaRPr/>
          </a:p>
          <a:p>
            <a:pPr indent="-215999" lvl="0" marL="215999" marR="0" rtl="0" algn="l">
              <a:lnSpc>
                <a:spcPct val="100000"/>
              </a:lnSpc>
              <a:spcBef>
                <a:spcPts val="0"/>
              </a:spcBef>
              <a:spcAft>
                <a:spcPts val="0"/>
              </a:spcAft>
              <a:buClr>
                <a:srgbClr val="000000"/>
              </a:buClr>
              <a:buSzPts val="2000"/>
              <a:buFont typeface="Arial"/>
              <a:buNone/>
            </a:pPr>
            <a:r>
              <a:rPr b="0" i="0" lang="es-AR" sz="2000" u="none" cap="none" strike="noStrike">
                <a:solidFill>
                  <a:srgbClr val="000000"/>
                </a:solidFill>
                <a:latin typeface="Arial"/>
                <a:ea typeface="Arial"/>
                <a:cs typeface="Arial"/>
                <a:sym typeface="Arial"/>
              </a:rPr>
              <a:t>El ensamble asincrónico de tales neuronas</a:t>
            </a:r>
            <a:endParaRPr/>
          </a:p>
          <a:p>
            <a:pPr indent="-215999" lvl="0" marL="215999" marR="0" rtl="0" algn="l">
              <a:lnSpc>
                <a:spcPct val="100000"/>
              </a:lnSpc>
              <a:spcBef>
                <a:spcPts val="0"/>
              </a:spcBef>
              <a:spcAft>
                <a:spcPts val="0"/>
              </a:spcAft>
              <a:buClr>
                <a:srgbClr val="000000"/>
              </a:buClr>
              <a:buSzPts val="2000"/>
              <a:buFont typeface="Arial"/>
              <a:buNone/>
            </a:pPr>
            <a:r>
              <a:rPr b="0" i="0" lang="es-AR" sz="2000" u="none" cap="none" strike="noStrike">
                <a:solidFill>
                  <a:srgbClr val="000000"/>
                </a:solidFill>
                <a:latin typeface="Arial"/>
                <a:ea typeface="Arial"/>
                <a:cs typeface="Arial"/>
                <a:sym typeface="Arial"/>
              </a:rPr>
              <a:t>es capaz de una computación universal (puede realizar cualquier computación que una computadora digital realiza)</a:t>
            </a:r>
            <a:endParaRPr/>
          </a:p>
          <a:p>
            <a:pPr indent="-215999" lvl="0" marL="215999" marR="0" rtl="0" algn="l">
              <a:lnSpc>
                <a:spcPct val="100000"/>
              </a:lnSpc>
              <a:spcBef>
                <a:spcPts val="0"/>
              </a:spcBef>
              <a:spcAft>
                <a:spcPts val="0"/>
              </a:spcAft>
              <a:buClr>
                <a:srgbClr val="000000"/>
              </a:buClr>
              <a:buSzPts val="2000"/>
              <a:buFont typeface="Calibri"/>
              <a:buNone/>
            </a:pPr>
            <a:r>
              <a:t/>
            </a:r>
            <a:endParaRPr b="0" i="0" sz="2000" u="none" cap="none" strike="noStrike">
              <a:solidFill>
                <a:srgbClr val="000000"/>
              </a:solidFill>
              <a:latin typeface="Arial"/>
              <a:ea typeface="Arial"/>
              <a:cs typeface="Arial"/>
              <a:sym typeface="Arial"/>
            </a:endParaRPr>
          </a:p>
          <a:p>
            <a:pPr indent="-215999" lvl="0" marL="215999" marR="0" rtl="0" algn="l">
              <a:lnSpc>
                <a:spcPct val="100000"/>
              </a:lnSpc>
              <a:spcBef>
                <a:spcPts val="0"/>
              </a:spcBef>
              <a:spcAft>
                <a:spcPts val="0"/>
              </a:spcAft>
              <a:buClr>
                <a:srgbClr val="000000"/>
              </a:buClr>
              <a:buSzPts val="2000"/>
              <a:buFont typeface="Calibri"/>
              <a:buNone/>
            </a:pPr>
            <a:r>
              <a:t/>
            </a:r>
            <a:endParaRPr b="0" i="0" sz="20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4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1" name="Shape 31"/>
        <p:cNvGrpSpPr/>
        <p:nvPr/>
      </p:nvGrpSpPr>
      <p:grpSpPr>
        <a:xfrm>
          <a:off x="0" y="0"/>
          <a:ext cx="0" cy="0"/>
          <a:chOff x="0" y="0"/>
          <a:chExt cx="0" cy="0"/>
        </a:xfrm>
      </p:grpSpPr>
      <p:sp>
        <p:nvSpPr>
          <p:cNvPr id="32" name="Google Shape;32;p3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 name="Shape 37"/>
        <p:cNvGrpSpPr/>
        <p:nvPr/>
      </p:nvGrpSpPr>
      <p:grpSpPr>
        <a:xfrm>
          <a:off x="0" y="0"/>
          <a:ext cx="0" cy="0"/>
          <a:chOff x="0" y="0"/>
          <a:chExt cx="0" cy="0"/>
        </a:xfrm>
      </p:grpSpPr>
      <p:sp>
        <p:nvSpPr>
          <p:cNvPr id="38" name="Google Shape;3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3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3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hyperlink" Target="https://es.wikipedia.org/wiki/Plasticidad_sin%C3%A1ptica" TargetMode="External"/><Relationship Id="rId5" Type="http://schemas.openxmlformats.org/officeDocument/2006/relationships/hyperlink" Target="https://es.wikipedia.org/wiki/Sinapsi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gif"/><Relationship Id="rId4" Type="http://schemas.openxmlformats.org/officeDocument/2006/relationships/hyperlink" Target="https://mlfromscratch.com/optimizers-explaine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jpg"/><Relationship Id="rId4" Type="http://schemas.openxmlformats.org/officeDocument/2006/relationships/hyperlink" Target="http://grupo.us.es/gtocoma/pid/pid10/RedesNeuronales.htm" TargetMode="External"/><Relationship Id="rId5" Type="http://schemas.openxmlformats.org/officeDocument/2006/relationships/hyperlink" Target="https://playground.tensorflow.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12.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
          <p:cNvSpPr txBox="1"/>
          <p:nvPr>
            <p:ph type="title"/>
          </p:nvPr>
        </p:nvSpPr>
        <p:spPr>
          <a:xfrm>
            <a:off x="722291" y="114843"/>
            <a:ext cx="10515600" cy="101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Teko"/>
              <a:buNone/>
            </a:pPr>
            <a:r>
              <a:rPr lang="es-AR" sz="4800">
                <a:latin typeface="Teko"/>
                <a:ea typeface="Teko"/>
                <a:cs typeface="Teko"/>
                <a:sym typeface="Teko"/>
              </a:rPr>
              <a:t>Temario</a:t>
            </a:r>
            <a:endParaRPr sz="4800">
              <a:latin typeface="Teko"/>
              <a:ea typeface="Teko"/>
              <a:cs typeface="Teko"/>
              <a:sym typeface="Teko"/>
            </a:endParaRPr>
          </a:p>
        </p:txBody>
      </p:sp>
      <p:sp>
        <p:nvSpPr>
          <p:cNvPr id="89" name="Google Shape;89;p2"/>
          <p:cNvSpPr txBox="1"/>
          <p:nvPr>
            <p:ph idx="1" type="body"/>
          </p:nvPr>
        </p:nvSpPr>
        <p:spPr>
          <a:xfrm>
            <a:off x="3529885" y="1575302"/>
            <a:ext cx="6657304" cy="3434580"/>
          </a:xfrm>
          <a:prstGeom prst="rect">
            <a:avLst/>
          </a:prstGeom>
          <a:noFill/>
          <a:ln>
            <a:noFill/>
          </a:ln>
        </p:spPr>
        <p:txBody>
          <a:bodyPr anchorCtr="0" anchor="t" bIns="45700" lIns="91425" spcFirstLastPara="1" rIns="91425" wrap="square" tIns="45700">
            <a:normAutofit fontScale="85000" lnSpcReduction="20000"/>
          </a:bodyPr>
          <a:lstStyle/>
          <a:p>
            <a:pPr indent="-77470" lvl="0" marL="228600" rtl="0" algn="l">
              <a:lnSpc>
                <a:spcPct val="90000"/>
              </a:lnSpc>
              <a:spcBef>
                <a:spcPts val="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s-AR"/>
              <a:t>Motivación a las RNA</a:t>
            </a:r>
            <a:endParaRPr/>
          </a:p>
          <a:p>
            <a:pPr indent="-228600" lvl="0" marL="228600" rtl="0" algn="l">
              <a:lnSpc>
                <a:spcPct val="90000"/>
              </a:lnSpc>
              <a:spcBef>
                <a:spcPts val="1000"/>
              </a:spcBef>
              <a:spcAft>
                <a:spcPts val="0"/>
              </a:spcAft>
              <a:buClr>
                <a:srgbClr val="000000"/>
              </a:buClr>
              <a:buSzPct val="100000"/>
              <a:buChar char="•"/>
            </a:pPr>
            <a:r>
              <a:rPr b="0" i="1" lang="es-AR" sz="2800" u="none" cap="none" strike="noStrike">
                <a:solidFill>
                  <a:srgbClr val="000000"/>
                </a:solidFill>
                <a:latin typeface="Cambria"/>
                <a:ea typeface="Cambria"/>
                <a:cs typeface="Cambria"/>
                <a:sym typeface="Cambria"/>
              </a:rPr>
              <a:t>Modelo de McCulloch–Pitts</a:t>
            </a:r>
            <a:endParaRPr/>
          </a:p>
          <a:p>
            <a:pPr indent="-228600" lvl="0" marL="228600" rtl="0" algn="l">
              <a:lnSpc>
                <a:spcPct val="90000"/>
              </a:lnSpc>
              <a:spcBef>
                <a:spcPts val="1000"/>
              </a:spcBef>
              <a:spcAft>
                <a:spcPts val="0"/>
              </a:spcAft>
              <a:buClr>
                <a:schemeClr val="dk1"/>
              </a:buClr>
              <a:buSzPct val="100000"/>
              <a:buChar char="•"/>
            </a:pPr>
            <a:r>
              <a:rPr lang="es-AR"/>
              <a:t>Perceptrón</a:t>
            </a:r>
            <a:endParaRPr/>
          </a:p>
          <a:p>
            <a:pPr indent="-228600" lvl="0" marL="228600" rtl="0" algn="l">
              <a:lnSpc>
                <a:spcPct val="90000"/>
              </a:lnSpc>
              <a:spcBef>
                <a:spcPts val="1000"/>
              </a:spcBef>
              <a:spcAft>
                <a:spcPts val="0"/>
              </a:spcAft>
              <a:buClr>
                <a:schemeClr val="dk1"/>
              </a:buClr>
              <a:buSzPct val="100000"/>
              <a:buChar char="•"/>
            </a:pPr>
            <a:r>
              <a:rPr lang="es-AR"/>
              <a:t>Back-propagation</a:t>
            </a:r>
            <a:endParaRPr/>
          </a:p>
          <a:p>
            <a:pPr indent="-228600" lvl="0" marL="228600" rtl="0" algn="l">
              <a:lnSpc>
                <a:spcPct val="90000"/>
              </a:lnSpc>
              <a:spcBef>
                <a:spcPts val="1000"/>
              </a:spcBef>
              <a:spcAft>
                <a:spcPts val="0"/>
              </a:spcAft>
              <a:buClr>
                <a:schemeClr val="dk1"/>
              </a:buClr>
              <a:buSzPct val="100000"/>
              <a:buChar char="•"/>
            </a:pPr>
            <a:r>
              <a:rPr lang="es-AR"/>
              <a:t>Aplicaciones</a:t>
            </a:r>
            <a:endParaRPr/>
          </a:p>
          <a:p>
            <a:pPr indent="-228600" lvl="0" marL="228600" rtl="0" algn="l">
              <a:lnSpc>
                <a:spcPct val="90000"/>
              </a:lnSpc>
              <a:spcBef>
                <a:spcPts val="1000"/>
              </a:spcBef>
              <a:spcAft>
                <a:spcPts val="0"/>
              </a:spcAft>
              <a:buClr>
                <a:schemeClr val="dk1"/>
              </a:buClr>
              <a:buSzPct val="100000"/>
              <a:buChar char="•"/>
            </a:pPr>
            <a:r>
              <a:rPr lang="es-AR"/>
              <a:t>Deep RN</a:t>
            </a:r>
            <a:endParaRPr/>
          </a:p>
          <a:p>
            <a:pPr indent="-228600" lvl="0" marL="228600" rtl="0" algn="l">
              <a:lnSpc>
                <a:spcPct val="90000"/>
              </a:lnSpc>
              <a:spcBef>
                <a:spcPts val="1000"/>
              </a:spcBef>
              <a:spcAft>
                <a:spcPts val="0"/>
              </a:spcAft>
              <a:buClr>
                <a:schemeClr val="dk1"/>
              </a:buClr>
              <a:buSzPct val="100000"/>
              <a:buChar char="•"/>
            </a:pPr>
            <a:r>
              <a:rPr lang="es-AR"/>
              <a:t>Redes recurrentes</a:t>
            </a:r>
            <a:endParaRPr/>
          </a:p>
          <a:p>
            <a:pPr indent="-228600" lvl="0" marL="228600" rtl="0" algn="l">
              <a:lnSpc>
                <a:spcPct val="90000"/>
              </a:lnSpc>
              <a:spcBef>
                <a:spcPts val="1000"/>
              </a:spcBef>
              <a:spcAft>
                <a:spcPts val="0"/>
              </a:spcAft>
              <a:buClr>
                <a:schemeClr val="dk1"/>
              </a:buClr>
              <a:buSzPct val="100000"/>
              <a:buChar char="•"/>
            </a:pPr>
            <a:r>
              <a:rPr lang="es-AR"/>
              <a:t>CNN y LSTM</a:t>
            </a:r>
            <a:endParaRPr/>
          </a:p>
          <a:p>
            <a:pPr indent="-77470" lvl="0" marL="228600" rtl="0" algn="l">
              <a:lnSpc>
                <a:spcPct val="90000"/>
              </a:lnSpc>
              <a:spcBef>
                <a:spcPts val="1000"/>
              </a:spcBef>
              <a:spcAft>
                <a:spcPts val="0"/>
              </a:spcAft>
              <a:buClr>
                <a:schemeClr val="dk1"/>
              </a:buClr>
              <a:buSzPct val="100000"/>
              <a:buNone/>
            </a:pPr>
            <a:r>
              <a:t/>
            </a:r>
            <a:endParaRPr/>
          </a:p>
        </p:txBody>
      </p:sp>
      <p:cxnSp>
        <p:nvCxnSpPr>
          <p:cNvPr id="90" name="Google Shape;90;p2"/>
          <p:cNvCxnSpPr/>
          <p:nvPr/>
        </p:nvCxnSpPr>
        <p:spPr>
          <a:xfrm>
            <a:off x="0" y="832582"/>
            <a:ext cx="2421228"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1"/>
          <p:cNvSpPr/>
          <p:nvPr/>
        </p:nvSpPr>
        <p:spPr>
          <a:xfrm>
            <a:off x="4438620" y="3402039"/>
            <a:ext cx="1652193" cy="2089819"/>
          </a:xfrm>
          <a:custGeom>
            <a:rect b="b" l="l" r="r" t="t"/>
            <a:pathLst>
              <a:path extrusionOk="0" h="6400" w="5060">
                <a:moveTo>
                  <a:pt x="0" y="0"/>
                </a:moveTo>
                <a:lnTo>
                  <a:pt x="42" y="6400"/>
                </a:lnTo>
                <a:lnTo>
                  <a:pt x="5060" y="1033"/>
                </a:lnTo>
                <a:lnTo>
                  <a:pt x="4911" y="1034"/>
                </a:lnTo>
                <a:close/>
              </a:path>
            </a:pathLst>
          </a:custGeom>
          <a:solidFill>
            <a:srgbClr val="CFE7F5"/>
          </a:solidFill>
          <a:ln cap="flat" cmpd="sng" w="9525">
            <a:solidFill>
              <a:srgbClr val="808080"/>
            </a:solidFill>
            <a:prstDash val="solid"/>
            <a:miter lim="8000"/>
            <a:headEnd len="sm" w="sm" type="none"/>
            <a:tailEnd len="sm" w="sm" type="none"/>
          </a:ln>
        </p:spPr>
        <p:txBody>
          <a:bodyPr anchorCtr="0" anchor="ctr" bIns="40800" lIns="81650" spcFirstLastPara="1" rIns="81650" wrap="square" tIns="40800">
            <a:noAutofit/>
          </a:bodyPr>
          <a:lstStyle/>
          <a:p>
            <a:pPr indent="0" lvl="0" marL="0" marR="0" rtl="0" algn="l">
              <a:spcBef>
                <a:spcPts val="0"/>
              </a:spcBef>
              <a:spcAft>
                <a:spcPts val="0"/>
              </a:spcAft>
              <a:buNone/>
            </a:pPr>
            <a:r>
              <a:t/>
            </a:r>
            <a:endParaRPr sz="1633">
              <a:solidFill>
                <a:srgbClr val="000000"/>
              </a:solidFill>
              <a:latin typeface="Arial"/>
              <a:ea typeface="Arial"/>
              <a:cs typeface="Arial"/>
              <a:sym typeface="Arial"/>
            </a:endParaRPr>
          </a:p>
        </p:txBody>
      </p:sp>
      <p:pic>
        <p:nvPicPr>
          <p:cNvPr id="167" name="Google Shape;167;p11"/>
          <p:cNvPicPr preferRelativeResize="0"/>
          <p:nvPr/>
        </p:nvPicPr>
        <p:blipFill rotWithShape="1">
          <a:blip r:embed="rId3">
            <a:alphaModFix/>
          </a:blip>
          <a:srcRect b="0" l="0" r="0" t="0"/>
          <a:stretch/>
        </p:blipFill>
        <p:spPr>
          <a:xfrm>
            <a:off x="2442528" y="1436973"/>
            <a:ext cx="3653187" cy="1241022"/>
          </a:xfrm>
          <a:prstGeom prst="rect">
            <a:avLst/>
          </a:prstGeom>
          <a:noFill/>
          <a:ln>
            <a:noFill/>
          </a:ln>
        </p:spPr>
      </p:pic>
      <p:sp>
        <p:nvSpPr>
          <p:cNvPr id="168" name="Google Shape;168;p11"/>
          <p:cNvSpPr/>
          <p:nvPr/>
        </p:nvSpPr>
        <p:spPr>
          <a:xfrm>
            <a:off x="4445479" y="5486634"/>
            <a:ext cx="2368723" cy="0"/>
          </a:xfrm>
          <a:custGeom>
            <a:rect b="b" l="l" r="r" t="t"/>
            <a:pathLst>
              <a:path extrusionOk="0" h="120000" w="120000">
                <a:moveTo>
                  <a:pt x="0" y="0"/>
                </a:moveTo>
                <a:lnTo>
                  <a:pt x="120000" y="0"/>
                </a:lnTo>
              </a:path>
            </a:pathLst>
          </a:custGeom>
          <a:noFill/>
          <a:ln cap="flat" cmpd="sng" w="9525">
            <a:solidFill>
              <a:srgbClr val="000000"/>
            </a:solidFill>
            <a:prstDash val="solid"/>
            <a:miter lim="8000"/>
            <a:headEnd len="sm" w="sm" type="none"/>
            <a:tailEnd len="med" w="med" type="stealth"/>
          </a:ln>
        </p:spPr>
        <p:txBody>
          <a:bodyPr anchorCtr="0" anchor="ctr" bIns="40800" lIns="81650" spcFirstLastPara="1" rIns="81650" wrap="square" tIns="40800">
            <a:noAutofit/>
          </a:bodyPr>
          <a:lstStyle/>
          <a:p>
            <a:pPr indent="0" lvl="0" marL="0" marR="0" rtl="0" algn="l">
              <a:spcBef>
                <a:spcPts val="0"/>
              </a:spcBef>
              <a:spcAft>
                <a:spcPts val="0"/>
              </a:spcAft>
              <a:buNone/>
            </a:pPr>
            <a:r>
              <a:t/>
            </a:r>
            <a:endParaRPr sz="1633">
              <a:solidFill>
                <a:srgbClr val="000000"/>
              </a:solidFill>
              <a:latin typeface="Arial"/>
              <a:ea typeface="Arial"/>
              <a:cs typeface="Arial"/>
              <a:sym typeface="Arial"/>
            </a:endParaRPr>
          </a:p>
        </p:txBody>
      </p:sp>
      <p:sp>
        <p:nvSpPr>
          <p:cNvPr id="169" name="Google Shape;169;p11"/>
          <p:cNvSpPr/>
          <p:nvPr/>
        </p:nvSpPr>
        <p:spPr>
          <a:xfrm>
            <a:off x="4070890" y="1567607"/>
            <a:ext cx="1175705" cy="1026456"/>
          </a:xfrm>
          <a:custGeom>
            <a:rect b="b" l="l" r="r" t="t"/>
            <a:pathLst>
              <a:path extrusionOk="0" h="120000" w="120000">
                <a:moveTo>
                  <a:pt x="0" y="60000"/>
                </a:moveTo>
                <a:lnTo>
                  <a:pt x="0" y="60000"/>
                </a:lnTo>
                <a:cubicBezTo>
                  <a:pt x="0" y="26863"/>
                  <a:pt x="26863" y="0"/>
                  <a:pt x="60000" y="0"/>
                </a:cubicBezTo>
                <a:lnTo>
                  <a:pt x="60000" y="0"/>
                </a:lnTo>
                <a:cubicBezTo>
                  <a:pt x="75913" y="0"/>
                  <a:pt x="91174" y="6321"/>
                  <a:pt x="102426" y="17574"/>
                </a:cubicBezTo>
                <a:cubicBezTo>
                  <a:pt x="113679" y="28826"/>
                  <a:pt x="120000" y="44087"/>
                  <a:pt x="120000" y="60000"/>
                </a:cubicBezTo>
                <a:lnTo>
                  <a:pt x="120000" y="60000"/>
                </a:lnTo>
                <a:cubicBezTo>
                  <a:pt x="120000" y="93137"/>
                  <a:pt x="93137" y="120000"/>
                  <a:pt x="60000" y="120000"/>
                </a:cubicBezTo>
                <a:lnTo>
                  <a:pt x="60000" y="120000"/>
                </a:lnTo>
                <a:cubicBezTo>
                  <a:pt x="26863" y="120000"/>
                  <a:pt x="0" y="93137"/>
                  <a:pt x="0" y="60000"/>
                </a:cubicBezTo>
                <a:close/>
              </a:path>
            </a:pathLst>
          </a:custGeom>
          <a:noFill/>
          <a:ln cap="flat" cmpd="sng" w="35975">
            <a:solidFill>
              <a:srgbClr val="FF3333"/>
            </a:solidFill>
            <a:prstDash val="solid"/>
            <a:miter lim="8000"/>
            <a:headEnd len="sm" w="sm" type="none"/>
            <a:tailEnd len="sm" w="sm" type="none"/>
          </a:ln>
        </p:spPr>
        <p:txBody>
          <a:bodyPr anchorCtr="0" anchor="ctr" bIns="57150" lIns="97975" spcFirstLastPara="1" rIns="97975" wrap="square" tIns="57150">
            <a:noAutofit/>
          </a:bodyPr>
          <a:lstStyle/>
          <a:p>
            <a:pPr indent="0" lvl="0" marL="0" marR="0" rtl="0" algn="l">
              <a:spcBef>
                <a:spcPts val="0"/>
              </a:spcBef>
              <a:spcAft>
                <a:spcPts val="0"/>
              </a:spcAft>
              <a:buNone/>
            </a:pPr>
            <a:r>
              <a:t/>
            </a:r>
            <a:endParaRPr sz="1633">
              <a:solidFill>
                <a:srgbClr val="000000"/>
              </a:solidFill>
              <a:latin typeface="Arial"/>
              <a:ea typeface="Arial"/>
              <a:cs typeface="Arial"/>
              <a:sym typeface="Arial"/>
            </a:endParaRPr>
          </a:p>
        </p:txBody>
      </p:sp>
      <p:pic>
        <p:nvPicPr>
          <p:cNvPr id="170" name="Google Shape;170;p11"/>
          <p:cNvPicPr preferRelativeResize="0"/>
          <p:nvPr/>
        </p:nvPicPr>
        <p:blipFill rotWithShape="1">
          <a:blip r:embed="rId4">
            <a:alphaModFix/>
          </a:blip>
          <a:srcRect b="0" l="0" r="0" t="0"/>
          <a:stretch/>
        </p:blipFill>
        <p:spPr>
          <a:xfrm>
            <a:off x="4307329" y="3068272"/>
            <a:ext cx="155453" cy="328218"/>
          </a:xfrm>
          <a:prstGeom prst="rect">
            <a:avLst/>
          </a:prstGeom>
          <a:noFill/>
          <a:ln>
            <a:noFill/>
          </a:ln>
        </p:spPr>
      </p:pic>
      <p:pic>
        <p:nvPicPr>
          <p:cNvPr id="171" name="Google Shape;171;p11"/>
          <p:cNvPicPr preferRelativeResize="0"/>
          <p:nvPr/>
        </p:nvPicPr>
        <p:blipFill rotWithShape="1">
          <a:blip r:embed="rId4">
            <a:alphaModFix/>
          </a:blip>
          <a:srcRect b="0" l="0" r="0" t="0"/>
          <a:stretch/>
        </p:blipFill>
        <p:spPr>
          <a:xfrm>
            <a:off x="6814202" y="5486634"/>
            <a:ext cx="155453" cy="328218"/>
          </a:xfrm>
          <a:prstGeom prst="rect">
            <a:avLst/>
          </a:prstGeom>
          <a:noFill/>
          <a:ln>
            <a:noFill/>
          </a:ln>
        </p:spPr>
      </p:pic>
      <p:sp>
        <p:nvSpPr>
          <p:cNvPr id="172" name="Google Shape;172;p11"/>
          <p:cNvSpPr txBox="1"/>
          <p:nvPr/>
        </p:nvSpPr>
        <p:spPr>
          <a:xfrm>
            <a:off x="4354032" y="3135223"/>
            <a:ext cx="281337" cy="323272"/>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0" lang="es-AR" sz="1633" u="none" cap="none" strike="noStrike">
                <a:solidFill>
                  <a:srgbClr val="000000"/>
                </a:solidFill>
                <a:latin typeface="Arial"/>
                <a:ea typeface="Arial"/>
                <a:cs typeface="Arial"/>
                <a:sym typeface="Arial"/>
              </a:rPr>
              <a:t>1</a:t>
            </a:r>
            <a:endParaRPr/>
          </a:p>
        </p:txBody>
      </p:sp>
      <p:sp>
        <p:nvSpPr>
          <p:cNvPr id="173" name="Google Shape;173;p11"/>
          <p:cNvSpPr txBox="1"/>
          <p:nvPr/>
        </p:nvSpPr>
        <p:spPr>
          <a:xfrm>
            <a:off x="6921651" y="5618902"/>
            <a:ext cx="281337" cy="323272"/>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0" lang="es-AR" sz="1633" u="none" cap="none" strike="noStrike">
                <a:solidFill>
                  <a:srgbClr val="000000"/>
                </a:solidFill>
                <a:latin typeface="Arial"/>
                <a:ea typeface="Arial"/>
                <a:cs typeface="Arial"/>
                <a:sym typeface="Arial"/>
              </a:rPr>
              <a:t>2</a:t>
            </a:r>
            <a:endParaRPr/>
          </a:p>
        </p:txBody>
      </p:sp>
      <p:sp>
        <p:nvSpPr>
          <p:cNvPr id="174" name="Google Shape;174;p11"/>
          <p:cNvSpPr/>
          <p:nvPr/>
        </p:nvSpPr>
        <p:spPr>
          <a:xfrm flipH="1" rot="10800000">
            <a:off x="4445480" y="3723075"/>
            <a:ext cx="1632932" cy="1763558"/>
          </a:xfrm>
          <a:custGeom>
            <a:rect b="b" l="l" r="r" t="t"/>
            <a:pathLst>
              <a:path extrusionOk="0" h="120000" w="120000">
                <a:moveTo>
                  <a:pt x="0" y="0"/>
                </a:moveTo>
                <a:lnTo>
                  <a:pt x="120000" y="120000"/>
                </a:lnTo>
              </a:path>
            </a:pathLst>
          </a:custGeom>
          <a:noFill/>
          <a:ln cap="flat" cmpd="sng" w="35975">
            <a:solidFill>
              <a:srgbClr val="000000"/>
            </a:solidFill>
            <a:prstDash val="solid"/>
            <a:miter lim="8000"/>
            <a:headEnd len="sm" w="sm" type="none"/>
            <a:tailEnd len="sm" w="sm" type="none"/>
          </a:ln>
        </p:spPr>
        <p:txBody>
          <a:bodyPr anchorCtr="0" anchor="ctr" bIns="57150" lIns="97975" spcFirstLastPara="1" rIns="97975" wrap="square" tIns="57150">
            <a:noAutofit/>
          </a:bodyPr>
          <a:lstStyle/>
          <a:p>
            <a:pPr indent="0" lvl="0" marL="0" marR="0" rtl="0" algn="l">
              <a:spcBef>
                <a:spcPts val="0"/>
              </a:spcBef>
              <a:spcAft>
                <a:spcPts val="0"/>
              </a:spcAft>
              <a:buNone/>
            </a:pPr>
            <a:r>
              <a:t/>
            </a:r>
            <a:endParaRPr sz="1633">
              <a:solidFill>
                <a:srgbClr val="000000"/>
              </a:solidFill>
              <a:latin typeface="Arial"/>
              <a:ea typeface="Arial"/>
              <a:cs typeface="Arial"/>
              <a:sym typeface="Arial"/>
            </a:endParaRPr>
          </a:p>
        </p:txBody>
      </p:sp>
      <p:pic>
        <p:nvPicPr>
          <p:cNvPr id="175" name="Google Shape;175;p11"/>
          <p:cNvPicPr preferRelativeResize="0"/>
          <p:nvPr/>
        </p:nvPicPr>
        <p:blipFill rotWithShape="1">
          <a:blip r:embed="rId5">
            <a:alphaModFix/>
          </a:blip>
          <a:srcRect b="0" l="0" r="0" t="0"/>
          <a:stretch/>
        </p:blipFill>
        <p:spPr>
          <a:xfrm>
            <a:off x="6552935" y="1724371"/>
            <a:ext cx="3128038" cy="561731"/>
          </a:xfrm>
          <a:prstGeom prst="rect">
            <a:avLst/>
          </a:prstGeom>
          <a:noFill/>
          <a:ln>
            <a:noFill/>
          </a:ln>
        </p:spPr>
      </p:pic>
      <p:sp>
        <p:nvSpPr>
          <p:cNvPr id="176" name="Google Shape;176;p11"/>
          <p:cNvSpPr txBox="1"/>
          <p:nvPr/>
        </p:nvSpPr>
        <p:spPr>
          <a:xfrm>
            <a:off x="7211663" y="3919026"/>
            <a:ext cx="1563804" cy="323272"/>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0" lang="es-AR" sz="1633" u="none" cap="none" strike="noStrike">
                <a:solidFill>
                  <a:srgbClr val="000000"/>
                </a:solidFill>
                <a:latin typeface="Arial"/>
                <a:ea typeface="Arial"/>
                <a:cs typeface="Arial"/>
                <a:sym typeface="Arial"/>
              </a:rPr>
              <a:t>W</a:t>
            </a:r>
            <a:r>
              <a:rPr b="0" i="0" lang="es-AR" sz="1179" u="none" cap="none" strike="noStrike">
                <a:solidFill>
                  <a:srgbClr val="000000"/>
                </a:solidFill>
                <a:latin typeface="Arial"/>
                <a:ea typeface="Arial"/>
                <a:cs typeface="Arial"/>
                <a:sym typeface="Arial"/>
              </a:rPr>
              <a:t>i1</a:t>
            </a:r>
            <a:r>
              <a:rPr b="0" i="0" lang="es-AR" sz="1633" u="none" cap="none" strike="noStrike">
                <a:solidFill>
                  <a:srgbClr val="000000"/>
                </a:solidFill>
                <a:latin typeface="Arial"/>
                <a:ea typeface="Arial"/>
                <a:cs typeface="Arial"/>
                <a:sym typeface="Arial"/>
              </a:rPr>
              <a:t>=1 y W</a:t>
            </a:r>
            <a:r>
              <a:rPr b="0" i="0" lang="es-AR" sz="1179" u="none" cap="none" strike="noStrike">
                <a:solidFill>
                  <a:srgbClr val="000000"/>
                </a:solidFill>
                <a:latin typeface="Arial"/>
                <a:ea typeface="Arial"/>
                <a:cs typeface="Arial"/>
                <a:sym typeface="Arial"/>
              </a:rPr>
              <a:t>i2</a:t>
            </a:r>
            <a:r>
              <a:rPr b="0" i="0" lang="es-AR" sz="1633" u="none" cap="none" strike="noStrike">
                <a:solidFill>
                  <a:srgbClr val="000000"/>
                </a:solidFill>
                <a:latin typeface="Arial"/>
                <a:ea typeface="Arial"/>
                <a:cs typeface="Arial"/>
                <a:sym typeface="Arial"/>
              </a:rPr>
              <a:t>=-1</a:t>
            </a:r>
            <a:endParaRPr/>
          </a:p>
        </p:txBody>
      </p:sp>
      <p:sp>
        <p:nvSpPr>
          <p:cNvPr id="177" name="Google Shape;177;p11"/>
          <p:cNvSpPr/>
          <p:nvPr/>
        </p:nvSpPr>
        <p:spPr>
          <a:xfrm rot="10800000">
            <a:off x="4445480" y="3331173"/>
            <a:ext cx="0" cy="2155468"/>
          </a:xfrm>
          <a:custGeom>
            <a:rect b="b" l="l" r="r" t="t"/>
            <a:pathLst>
              <a:path extrusionOk="0" h="120000" w="120000">
                <a:moveTo>
                  <a:pt x="0" y="0"/>
                </a:moveTo>
                <a:lnTo>
                  <a:pt x="0" y="120000"/>
                </a:lnTo>
              </a:path>
            </a:pathLst>
          </a:custGeom>
          <a:noFill/>
          <a:ln cap="flat" cmpd="sng" w="9525">
            <a:solidFill>
              <a:srgbClr val="000000"/>
            </a:solidFill>
            <a:prstDash val="solid"/>
            <a:miter lim="8000"/>
            <a:headEnd len="sm" w="sm" type="none"/>
            <a:tailEnd len="med" w="med" type="stealth"/>
          </a:ln>
        </p:spPr>
        <p:txBody>
          <a:bodyPr anchorCtr="0" anchor="ctr" bIns="40800" lIns="81650" spcFirstLastPara="1" rIns="81650" wrap="square" tIns="40800">
            <a:noAutofit/>
          </a:bodyPr>
          <a:lstStyle/>
          <a:p>
            <a:pPr indent="0" lvl="0" marL="0" marR="0" rtl="0" algn="l">
              <a:spcBef>
                <a:spcPts val="0"/>
              </a:spcBef>
              <a:spcAft>
                <a:spcPts val="0"/>
              </a:spcAft>
              <a:buNone/>
            </a:pPr>
            <a:r>
              <a:t/>
            </a:r>
            <a:endParaRPr sz="1633">
              <a:solidFill>
                <a:srgbClr val="000000"/>
              </a:solidFill>
              <a:latin typeface="Arial"/>
              <a:ea typeface="Arial"/>
              <a:cs typeface="Arial"/>
              <a:sym typeface="Arial"/>
            </a:endParaRPr>
          </a:p>
        </p:txBody>
      </p:sp>
      <p:sp>
        <p:nvSpPr>
          <p:cNvPr id="178" name="Google Shape;178;p11"/>
          <p:cNvSpPr txBox="1"/>
          <p:nvPr/>
        </p:nvSpPr>
        <p:spPr>
          <a:xfrm>
            <a:off x="4724060" y="3984343"/>
            <a:ext cx="281337" cy="323272"/>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0" lang="es-AR" sz="1633" u="none" cap="none" strike="noStrike">
                <a:solidFill>
                  <a:srgbClr val="000000"/>
                </a:solidFill>
                <a:latin typeface="Arial"/>
                <a:ea typeface="Arial"/>
                <a:cs typeface="Arial"/>
                <a:sym typeface="Arial"/>
              </a:rPr>
              <a:t>1</a:t>
            </a:r>
            <a:endParaRPr/>
          </a:p>
        </p:txBody>
      </p:sp>
      <p:sp>
        <p:nvSpPr>
          <p:cNvPr id="179" name="Google Shape;179;p11"/>
          <p:cNvSpPr txBox="1"/>
          <p:nvPr/>
        </p:nvSpPr>
        <p:spPr>
          <a:xfrm>
            <a:off x="5899765" y="4637513"/>
            <a:ext cx="281337" cy="323272"/>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0" lang="es-AR" sz="1633" u="none" cap="none" strike="noStrike">
                <a:solidFill>
                  <a:srgbClr val="000000"/>
                </a:solidFill>
                <a:latin typeface="Arial"/>
                <a:ea typeface="Arial"/>
                <a:cs typeface="Arial"/>
                <a:sym typeface="Arial"/>
              </a:rPr>
              <a:t>0</a:t>
            </a:r>
            <a:endParaRPr/>
          </a:p>
        </p:txBody>
      </p:sp>
      <p:sp>
        <p:nvSpPr>
          <p:cNvPr id="180" name="Google Shape;180;p11"/>
          <p:cNvSpPr txBox="1"/>
          <p:nvPr/>
        </p:nvSpPr>
        <p:spPr>
          <a:xfrm>
            <a:off x="208867" y="157795"/>
            <a:ext cx="7597972"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Modelo de McCulloch–Pitts</a:t>
            </a:r>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181" name="Google Shape;181;p11"/>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12"/>
          <p:cNvPicPr preferRelativeResize="0"/>
          <p:nvPr/>
        </p:nvPicPr>
        <p:blipFill rotWithShape="1">
          <a:blip r:embed="rId3">
            <a:alphaModFix/>
          </a:blip>
          <a:srcRect b="0" l="0" r="0" t="0"/>
          <a:stretch/>
        </p:blipFill>
        <p:spPr>
          <a:xfrm>
            <a:off x="2437957" y="1320383"/>
            <a:ext cx="6856332" cy="1749514"/>
          </a:xfrm>
          <a:prstGeom prst="rect">
            <a:avLst/>
          </a:prstGeom>
          <a:noFill/>
          <a:ln>
            <a:noFill/>
          </a:ln>
        </p:spPr>
      </p:pic>
      <p:pic>
        <p:nvPicPr>
          <p:cNvPr id="187" name="Google Shape;187;p12"/>
          <p:cNvPicPr preferRelativeResize="0"/>
          <p:nvPr/>
        </p:nvPicPr>
        <p:blipFill rotWithShape="1">
          <a:blip r:embed="rId4">
            <a:alphaModFix/>
          </a:blip>
          <a:srcRect b="0" l="0" r="0" t="0"/>
          <a:stretch/>
        </p:blipFill>
        <p:spPr>
          <a:xfrm>
            <a:off x="1931100" y="3396490"/>
            <a:ext cx="8018325" cy="2821047"/>
          </a:xfrm>
          <a:prstGeom prst="rect">
            <a:avLst/>
          </a:prstGeom>
          <a:noFill/>
          <a:ln>
            <a:noFill/>
          </a:ln>
        </p:spPr>
      </p:pic>
      <p:sp>
        <p:nvSpPr>
          <p:cNvPr id="188" name="Google Shape;188;p12"/>
          <p:cNvSpPr txBox="1"/>
          <p:nvPr/>
        </p:nvSpPr>
        <p:spPr>
          <a:xfrm>
            <a:off x="208867" y="157795"/>
            <a:ext cx="7597972"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Modelo de McCulloch–Pitts</a:t>
            </a:r>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189" name="Google Shape;189;p12"/>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13"/>
          <p:cNvPicPr preferRelativeResize="0"/>
          <p:nvPr/>
        </p:nvPicPr>
        <p:blipFill rotWithShape="1">
          <a:blip r:embed="rId3">
            <a:alphaModFix/>
          </a:blip>
          <a:srcRect b="0" l="0" r="0" t="0"/>
          <a:stretch/>
        </p:blipFill>
        <p:spPr>
          <a:xfrm>
            <a:off x="3548346" y="783804"/>
            <a:ext cx="4737777" cy="4976839"/>
          </a:xfrm>
          <a:prstGeom prst="rect">
            <a:avLst/>
          </a:prstGeom>
          <a:noFill/>
          <a:ln>
            <a:noFill/>
          </a:ln>
        </p:spPr>
      </p:pic>
      <p:sp>
        <p:nvSpPr>
          <p:cNvPr id="195" name="Google Shape;195;p13"/>
          <p:cNvSpPr txBox="1"/>
          <p:nvPr/>
        </p:nvSpPr>
        <p:spPr>
          <a:xfrm>
            <a:off x="2411154" y="114689"/>
            <a:ext cx="5535110"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Perceptrón simple</a:t>
            </a:r>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196" name="Google Shape;196;p13"/>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14"/>
          <p:cNvPicPr preferRelativeResize="0"/>
          <p:nvPr/>
        </p:nvPicPr>
        <p:blipFill rotWithShape="1">
          <a:blip r:embed="rId3">
            <a:alphaModFix/>
          </a:blip>
          <a:srcRect b="0" l="0" r="0" t="0"/>
          <a:stretch/>
        </p:blipFill>
        <p:spPr>
          <a:xfrm>
            <a:off x="3450504" y="3429000"/>
            <a:ext cx="5114980" cy="1986950"/>
          </a:xfrm>
          <a:prstGeom prst="rect">
            <a:avLst/>
          </a:prstGeom>
          <a:noFill/>
          <a:ln>
            <a:noFill/>
          </a:ln>
        </p:spPr>
      </p:pic>
      <p:sp>
        <p:nvSpPr>
          <p:cNvPr id="202" name="Google Shape;202;p14"/>
          <p:cNvSpPr txBox="1"/>
          <p:nvPr/>
        </p:nvSpPr>
        <p:spPr>
          <a:xfrm>
            <a:off x="2411154" y="114689"/>
            <a:ext cx="5535110"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Heabian learning</a:t>
            </a:r>
            <a:endParaRPr i="1" sz="4800">
              <a:solidFill>
                <a:srgbClr val="000000"/>
              </a:solidFill>
              <a:latin typeface="Cambria"/>
              <a:ea typeface="Cambria"/>
              <a:cs typeface="Cambria"/>
              <a:sym typeface="Cambria"/>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203" name="Google Shape;203;p14"/>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sp>
        <p:nvSpPr>
          <p:cNvPr id="204" name="Google Shape;204;p14"/>
          <p:cNvSpPr txBox="1"/>
          <p:nvPr/>
        </p:nvSpPr>
        <p:spPr>
          <a:xfrm>
            <a:off x="2955701" y="1205360"/>
            <a:ext cx="6104586" cy="16312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0" lang="es-AR" sz="2000">
                <a:solidFill>
                  <a:schemeClr val="dk1"/>
                </a:solidFill>
                <a:latin typeface="Arial"/>
                <a:ea typeface="Arial"/>
                <a:cs typeface="Arial"/>
                <a:sym typeface="Arial"/>
              </a:rPr>
              <a:t>La teoría Hebbiana describe un mecanismo básico de </a:t>
            </a:r>
            <a:r>
              <a:rPr i="0" lang="es-AR" sz="2000" u="sng" strike="noStrike">
                <a:solidFill>
                  <a:schemeClr val="dk1"/>
                </a:solidFill>
                <a:latin typeface="Arial"/>
                <a:ea typeface="Arial"/>
                <a:cs typeface="Arial"/>
                <a:sym typeface="Arial"/>
                <a:hlinkClick r:id="rId4">
                  <a:extLst>
                    <a:ext uri="{A12FA001-AC4F-418D-AE19-62706E023703}">
                      <ahyp:hlinkClr val="tx"/>
                    </a:ext>
                  </a:extLst>
                </a:hlinkClick>
              </a:rPr>
              <a:t>plasticidad sináptica</a:t>
            </a:r>
            <a:r>
              <a:rPr i="0" lang="es-AR" sz="2000" u="sng">
                <a:solidFill>
                  <a:schemeClr val="dk1"/>
                </a:solidFill>
                <a:latin typeface="Arial"/>
                <a:ea typeface="Arial"/>
                <a:cs typeface="Arial"/>
                <a:sym typeface="Arial"/>
              </a:rPr>
              <a:t> </a:t>
            </a:r>
            <a:r>
              <a:rPr i="0" lang="es-AR" sz="2000">
                <a:solidFill>
                  <a:schemeClr val="dk1"/>
                </a:solidFill>
                <a:latin typeface="Arial"/>
                <a:ea typeface="Arial"/>
                <a:cs typeface="Arial"/>
                <a:sym typeface="Arial"/>
              </a:rPr>
              <a:t>en el que el valor de una conexión </a:t>
            </a:r>
            <a:r>
              <a:rPr i="0" lang="es-AR" sz="2000" u="sng" strike="noStrike">
                <a:solidFill>
                  <a:schemeClr val="dk1"/>
                </a:solidFill>
                <a:latin typeface="Arial"/>
                <a:ea typeface="Arial"/>
                <a:cs typeface="Arial"/>
                <a:sym typeface="Arial"/>
                <a:hlinkClick r:id="rId5">
                  <a:extLst>
                    <a:ext uri="{A12FA001-AC4F-418D-AE19-62706E023703}">
                      <ahyp:hlinkClr val="tx"/>
                    </a:ext>
                  </a:extLst>
                </a:hlinkClick>
              </a:rPr>
              <a:t>sináptica</a:t>
            </a:r>
            <a:r>
              <a:rPr i="0" lang="es-AR" sz="2000">
                <a:solidFill>
                  <a:schemeClr val="dk1"/>
                </a:solidFill>
                <a:latin typeface="Arial"/>
                <a:ea typeface="Arial"/>
                <a:cs typeface="Arial"/>
                <a:sym typeface="Arial"/>
              </a:rPr>
              <a:t> se incrementa si las neuronas de ambos lados de dicha sinapsis se activan repetidas veces de forma simultánea.</a:t>
            </a:r>
            <a:endParaRPr sz="20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5"/>
          <p:cNvPicPr preferRelativeResize="0"/>
          <p:nvPr/>
        </p:nvPicPr>
        <p:blipFill rotWithShape="1">
          <a:blip r:embed="rId3">
            <a:alphaModFix/>
          </a:blip>
          <a:srcRect b="0" l="0" r="0" t="0"/>
          <a:stretch/>
        </p:blipFill>
        <p:spPr>
          <a:xfrm>
            <a:off x="3483028" y="914437"/>
            <a:ext cx="5682916" cy="3726011"/>
          </a:xfrm>
          <a:prstGeom prst="rect">
            <a:avLst/>
          </a:prstGeom>
          <a:noFill/>
          <a:ln>
            <a:noFill/>
          </a:ln>
        </p:spPr>
      </p:pic>
      <p:pic>
        <p:nvPicPr>
          <p:cNvPr id="210" name="Google Shape;210;p15"/>
          <p:cNvPicPr preferRelativeResize="0"/>
          <p:nvPr/>
        </p:nvPicPr>
        <p:blipFill rotWithShape="1">
          <a:blip r:embed="rId4">
            <a:alphaModFix/>
          </a:blip>
          <a:srcRect b="0" l="0" r="0" t="0"/>
          <a:stretch/>
        </p:blipFill>
        <p:spPr>
          <a:xfrm>
            <a:off x="3613671" y="4638168"/>
            <a:ext cx="4813870" cy="1240698"/>
          </a:xfrm>
          <a:prstGeom prst="rect">
            <a:avLst/>
          </a:prstGeom>
          <a:noFill/>
          <a:ln>
            <a:noFill/>
          </a:ln>
        </p:spPr>
      </p:pic>
      <p:sp>
        <p:nvSpPr>
          <p:cNvPr id="211" name="Google Shape;211;p15"/>
          <p:cNvSpPr txBox="1"/>
          <p:nvPr/>
        </p:nvSpPr>
        <p:spPr>
          <a:xfrm>
            <a:off x="2411154" y="114689"/>
            <a:ext cx="5535110"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Heabian learning</a:t>
            </a:r>
            <a:endParaRPr i="1" sz="4800">
              <a:solidFill>
                <a:srgbClr val="000000"/>
              </a:solidFill>
              <a:latin typeface="Cambria"/>
              <a:ea typeface="Cambria"/>
              <a:cs typeface="Cambria"/>
              <a:sym typeface="Cambria"/>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212" name="Google Shape;212;p15"/>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sp>
        <p:nvSpPr>
          <p:cNvPr id="213" name="Google Shape;213;p15"/>
          <p:cNvSpPr txBox="1"/>
          <p:nvPr/>
        </p:nvSpPr>
        <p:spPr>
          <a:xfrm>
            <a:off x="564524" y="6093211"/>
            <a:ext cx="110629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AR" sz="1800">
                <a:solidFill>
                  <a:schemeClr val="dk1"/>
                </a:solidFill>
                <a:latin typeface="Calibri"/>
                <a:ea typeface="Calibri"/>
                <a:cs typeface="Calibri"/>
                <a:sym typeface="Calibri"/>
              </a:rPr>
              <a:t>https://colab.research.google.com/drive/141WBS4t8YRRwDrCMarjFYStGHboQFEY5?hl=es#scrollTo=vNFaFbw6JioZ</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6"/>
          <p:cNvPicPr preferRelativeResize="0"/>
          <p:nvPr/>
        </p:nvPicPr>
        <p:blipFill rotWithShape="1">
          <a:blip r:embed="rId3">
            <a:alphaModFix/>
          </a:blip>
          <a:srcRect b="0" l="0" r="0" t="0"/>
          <a:stretch/>
        </p:blipFill>
        <p:spPr>
          <a:xfrm>
            <a:off x="2179626" y="1361570"/>
            <a:ext cx="7883120" cy="5092118"/>
          </a:xfrm>
          <a:prstGeom prst="rect">
            <a:avLst/>
          </a:prstGeom>
          <a:noFill/>
          <a:ln>
            <a:noFill/>
          </a:ln>
        </p:spPr>
      </p:pic>
      <p:sp>
        <p:nvSpPr>
          <p:cNvPr id="219" name="Google Shape;219;p16"/>
          <p:cNvSpPr txBox="1"/>
          <p:nvPr/>
        </p:nvSpPr>
        <p:spPr>
          <a:xfrm>
            <a:off x="3042219" y="124318"/>
            <a:ext cx="5535110"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Red Multicapas</a:t>
            </a:r>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220" name="Google Shape;220;p16"/>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17"/>
          <p:cNvPicPr preferRelativeResize="0"/>
          <p:nvPr/>
        </p:nvPicPr>
        <p:blipFill rotWithShape="1">
          <a:blip r:embed="rId3">
            <a:alphaModFix/>
          </a:blip>
          <a:srcRect b="0" l="0" r="0" t="0"/>
          <a:stretch/>
        </p:blipFill>
        <p:spPr>
          <a:xfrm>
            <a:off x="3999486" y="1431438"/>
            <a:ext cx="3741034" cy="1105817"/>
          </a:xfrm>
          <a:prstGeom prst="rect">
            <a:avLst/>
          </a:prstGeom>
          <a:noFill/>
          <a:ln>
            <a:noFill/>
          </a:ln>
        </p:spPr>
      </p:pic>
      <p:pic>
        <p:nvPicPr>
          <p:cNvPr id="226" name="Google Shape;226;p17"/>
          <p:cNvPicPr preferRelativeResize="0"/>
          <p:nvPr/>
        </p:nvPicPr>
        <p:blipFill rotWithShape="1">
          <a:blip r:embed="rId4">
            <a:alphaModFix/>
          </a:blip>
          <a:srcRect b="0" l="0" r="0" t="0"/>
          <a:stretch/>
        </p:blipFill>
        <p:spPr>
          <a:xfrm>
            <a:off x="4274799" y="2565344"/>
            <a:ext cx="3335088" cy="3634240"/>
          </a:xfrm>
          <a:prstGeom prst="rect">
            <a:avLst/>
          </a:prstGeom>
          <a:noFill/>
          <a:ln>
            <a:noFill/>
          </a:ln>
        </p:spPr>
      </p:pic>
      <p:sp>
        <p:nvSpPr>
          <p:cNvPr id="227" name="Google Shape;227;p17"/>
          <p:cNvSpPr txBox="1"/>
          <p:nvPr/>
        </p:nvSpPr>
        <p:spPr>
          <a:xfrm>
            <a:off x="2810400" y="137691"/>
            <a:ext cx="5535110"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Función de error</a:t>
            </a:r>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228" name="Google Shape;228;p17"/>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18"/>
          <p:cNvPicPr preferRelativeResize="0"/>
          <p:nvPr/>
        </p:nvPicPr>
        <p:blipFill rotWithShape="1">
          <a:blip r:embed="rId3">
            <a:alphaModFix/>
          </a:blip>
          <a:srcRect b="0" l="0" r="0" t="0"/>
          <a:stretch/>
        </p:blipFill>
        <p:spPr>
          <a:xfrm>
            <a:off x="2953658" y="1293586"/>
            <a:ext cx="6553200" cy="4914900"/>
          </a:xfrm>
          <a:prstGeom prst="rect">
            <a:avLst/>
          </a:prstGeom>
          <a:noFill/>
          <a:ln>
            <a:noFill/>
          </a:ln>
        </p:spPr>
      </p:pic>
      <p:sp>
        <p:nvSpPr>
          <p:cNvPr id="234" name="Google Shape;234;p18"/>
          <p:cNvSpPr txBox="1"/>
          <p:nvPr/>
        </p:nvSpPr>
        <p:spPr>
          <a:xfrm>
            <a:off x="2810400" y="137691"/>
            <a:ext cx="5535110"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Optimizadores</a:t>
            </a:r>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235" name="Google Shape;235;p18"/>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sp>
        <p:nvSpPr>
          <p:cNvPr id="236" name="Google Shape;236;p18"/>
          <p:cNvSpPr txBox="1"/>
          <p:nvPr/>
        </p:nvSpPr>
        <p:spPr>
          <a:xfrm>
            <a:off x="1272709" y="6023820"/>
            <a:ext cx="61032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AR" sz="1800" u="sng">
                <a:solidFill>
                  <a:schemeClr val="dk1"/>
                </a:solidFill>
                <a:latin typeface="Roboto"/>
                <a:ea typeface="Roboto"/>
                <a:cs typeface="Roboto"/>
                <a:sym typeface="Roboto"/>
                <a:hlinkClick r:id="rId4">
                  <a:extLst>
                    <a:ext uri="{A12FA001-AC4F-418D-AE19-62706E023703}">
                      <ahyp:hlinkClr val="tx"/>
                    </a:ext>
                  </a:extLst>
                </a:hlinkClick>
              </a:rPr>
              <a:t>Optimizers explained</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19"/>
          <p:cNvPicPr preferRelativeResize="0"/>
          <p:nvPr/>
        </p:nvPicPr>
        <p:blipFill rotWithShape="1">
          <a:blip r:embed="rId3">
            <a:alphaModFix/>
          </a:blip>
          <a:srcRect b="0" l="0" r="0" t="0"/>
          <a:stretch/>
        </p:blipFill>
        <p:spPr>
          <a:xfrm>
            <a:off x="2329543" y="1658124"/>
            <a:ext cx="8201909" cy="4651829"/>
          </a:xfrm>
          <a:prstGeom prst="rect">
            <a:avLst/>
          </a:prstGeom>
          <a:noFill/>
          <a:ln>
            <a:noFill/>
          </a:ln>
        </p:spPr>
      </p:pic>
      <p:sp>
        <p:nvSpPr>
          <p:cNvPr id="242" name="Google Shape;242;p19"/>
          <p:cNvSpPr txBox="1"/>
          <p:nvPr/>
        </p:nvSpPr>
        <p:spPr>
          <a:xfrm>
            <a:off x="2810400" y="137691"/>
            <a:ext cx="5535110"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Optimizadores</a:t>
            </a:r>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243" name="Google Shape;243;p19"/>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1"/>
          <p:cNvPicPr preferRelativeResize="0"/>
          <p:nvPr/>
        </p:nvPicPr>
        <p:blipFill rotWithShape="1">
          <a:blip r:embed="rId3">
            <a:alphaModFix/>
          </a:blip>
          <a:srcRect b="0" l="0" r="0" t="0"/>
          <a:stretch/>
        </p:blipFill>
        <p:spPr>
          <a:xfrm>
            <a:off x="601021" y="1453461"/>
            <a:ext cx="6642272" cy="4716339"/>
          </a:xfrm>
          <a:prstGeom prst="rect">
            <a:avLst/>
          </a:prstGeom>
          <a:noFill/>
          <a:ln>
            <a:noFill/>
          </a:ln>
        </p:spPr>
      </p:pic>
      <p:sp>
        <p:nvSpPr>
          <p:cNvPr id="249" name="Google Shape;249;p21"/>
          <p:cNvSpPr txBox="1"/>
          <p:nvPr/>
        </p:nvSpPr>
        <p:spPr>
          <a:xfrm>
            <a:off x="2411154" y="114689"/>
            <a:ext cx="5535110"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Aprendizaje por Back-Propagation</a:t>
            </a:r>
            <a:endParaRPr i="1" sz="4800">
              <a:solidFill>
                <a:srgbClr val="000000"/>
              </a:solidFill>
              <a:latin typeface="Cambria"/>
              <a:ea typeface="Cambria"/>
              <a:cs typeface="Cambria"/>
              <a:sym typeface="Cambria"/>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250" name="Google Shape;250;p21"/>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pic>
        <p:nvPicPr>
          <p:cNvPr id="251" name="Google Shape;251;p21"/>
          <p:cNvPicPr preferRelativeResize="0"/>
          <p:nvPr/>
        </p:nvPicPr>
        <p:blipFill rotWithShape="1">
          <a:blip r:embed="rId4">
            <a:alphaModFix/>
          </a:blip>
          <a:srcRect b="0" l="0" r="0" t="0"/>
          <a:stretch/>
        </p:blipFill>
        <p:spPr>
          <a:xfrm>
            <a:off x="7803729" y="2021984"/>
            <a:ext cx="3940433" cy="3796442"/>
          </a:xfrm>
          <a:prstGeom prst="rect">
            <a:avLst/>
          </a:prstGeom>
          <a:noFill/>
          <a:ln>
            <a:noFill/>
          </a:ln>
        </p:spPr>
      </p:pic>
      <p:sp>
        <p:nvSpPr>
          <p:cNvPr id="252" name="Google Shape;252;p21"/>
          <p:cNvSpPr txBox="1"/>
          <p:nvPr/>
        </p:nvSpPr>
        <p:spPr>
          <a:xfrm>
            <a:off x="6462896" y="6373979"/>
            <a:ext cx="61032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AR" sz="1800">
                <a:solidFill>
                  <a:schemeClr val="dk1"/>
                </a:solidFill>
                <a:latin typeface="Calibri"/>
                <a:ea typeface="Calibri"/>
                <a:cs typeface="Calibri"/>
                <a:sym typeface="Calibri"/>
              </a:rPr>
              <a:t>https://mlfromscratch.com/neural-networks-explained/#/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3"/>
          <p:cNvPicPr preferRelativeResize="0"/>
          <p:nvPr/>
        </p:nvPicPr>
        <p:blipFill rotWithShape="1">
          <a:blip r:embed="rId3">
            <a:alphaModFix/>
          </a:blip>
          <a:srcRect b="0" l="0" r="0" t="0"/>
          <a:stretch/>
        </p:blipFill>
        <p:spPr>
          <a:xfrm>
            <a:off x="2176690" y="1732661"/>
            <a:ext cx="3788391" cy="2808637"/>
          </a:xfrm>
          <a:prstGeom prst="rect">
            <a:avLst/>
          </a:prstGeom>
          <a:noFill/>
          <a:ln>
            <a:noFill/>
          </a:ln>
        </p:spPr>
      </p:pic>
      <p:pic>
        <p:nvPicPr>
          <p:cNvPr id="96" name="Google Shape;96;p3"/>
          <p:cNvPicPr preferRelativeResize="0"/>
          <p:nvPr/>
        </p:nvPicPr>
        <p:blipFill rotWithShape="1">
          <a:blip r:embed="rId4">
            <a:alphaModFix/>
          </a:blip>
          <a:srcRect b="0" l="0" r="0" t="0"/>
          <a:stretch/>
        </p:blipFill>
        <p:spPr>
          <a:xfrm>
            <a:off x="6814203" y="1626522"/>
            <a:ext cx="3135222" cy="2849458"/>
          </a:xfrm>
          <a:prstGeom prst="rect">
            <a:avLst/>
          </a:prstGeom>
          <a:noFill/>
          <a:ln>
            <a:noFill/>
          </a:ln>
        </p:spPr>
      </p:pic>
      <p:pic>
        <p:nvPicPr>
          <p:cNvPr id="97" name="Google Shape;97;p3"/>
          <p:cNvPicPr preferRelativeResize="0"/>
          <p:nvPr/>
        </p:nvPicPr>
        <p:blipFill rotWithShape="1">
          <a:blip r:embed="rId5">
            <a:alphaModFix/>
          </a:blip>
          <a:srcRect b="0" l="0" r="0" t="0"/>
          <a:stretch/>
        </p:blipFill>
        <p:spPr>
          <a:xfrm>
            <a:off x="2176690" y="4998518"/>
            <a:ext cx="3004588" cy="1241022"/>
          </a:xfrm>
          <a:prstGeom prst="rect">
            <a:avLst/>
          </a:prstGeom>
          <a:noFill/>
          <a:ln>
            <a:noFill/>
          </a:ln>
        </p:spPr>
      </p:pic>
      <p:pic>
        <p:nvPicPr>
          <p:cNvPr id="98" name="Google Shape;98;p3"/>
          <p:cNvPicPr preferRelativeResize="0"/>
          <p:nvPr/>
        </p:nvPicPr>
        <p:blipFill rotWithShape="1">
          <a:blip r:embed="rId6">
            <a:alphaModFix/>
          </a:blip>
          <a:srcRect b="0" l="0" r="0" t="0"/>
          <a:stretch/>
        </p:blipFill>
        <p:spPr>
          <a:xfrm>
            <a:off x="7419947" y="4678390"/>
            <a:ext cx="2469311" cy="1879169"/>
          </a:xfrm>
          <a:prstGeom prst="rect">
            <a:avLst/>
          </a:prstGeom>
          <a:noFill/>
          <a:ln>
            <a:noFill/>
          </a:ln>
        </p:spPr>
      </p:pic>
      <p:sp>
        <p:nvSpPr>
          <p:cNvPr id="99" name="Google Shape;99;p3"/>
          <p:cNvSpPr txBox="1"/>
          <p:nvPr/>
        </p:nvSpPr>
        <p:spPr>
          <a:xfrm>
            <a:off x="722291" y="38643"/>
            <a:ext cx="10515600" cy="101646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i="1" lang="es-AR" sz="4800">
                <a:solidFill>
                  <a:srgbClr val="000000"/>
                </a:solidFill>
                <a:latin typeface="Cambria"/>
                <a:ea typeface="Cambria"/>
                <a:cs typeface="Cambria"/>
                <a:sym typeface="Cambria"/>
              </a:rPr>
              <a:t>¿Cómo el cerebro realiza tareas complejas?</a:t>
            </a:r>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100" name="Google Shape;100;p3"/>
          <p:cNvCxnSpPr/>
          <p:nvPr/>
        </p:nvCxnSpPr>
        <p:spPr>
          <a:xfrm>
            <a:off x="0" y="832582"/>
            <a:ext cx="865460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0"/>
          <p:cNvPicPr preferRelativeResize="0"/>
          <p:nvPr/>
        </p:nvPicPr>
        <p:blipFill rotWithShape="1">
          <a:blip r:embed="rId3">
            <a:alphaModFix/>
          </a:blip>
          <a:srcRect b="0" l="0" r="0" t="0"/>
          <a:stretch/>
        </p:blipFill>
        <p:spPr>
          <a:xfrm>
            <a:off x="3742464" y="1594692"/>
            <a:ext cx="4441561" cy="3200539"/>
          </a:xfrm>
          <a:prstGeom prst="rect">
            <a:avLst/>
          </a:prstGeom>
          <a:noFill/>
          <a:ln>
            <a:noFill/>
          </a:ln>
        </p:spPr>
      </p:pic>
      <p:pic>
        <p:nvPicPr>
          <p:cNvPr id="258" name="Google Shape;258;p20"/>
          <p:cNvPicPr preferRelativeResize="0"/>
          <p:nvPr/>
        </p:nvPicPr>
        <p:blipFill rotWithShape="1">
          <a:blip r:embed="rId4">
            <a:alphaModFix/>
          </a:blip>
          <a:srcRect b="0" l="0" r="0" t="0"/>
          <a:stretch/>
        </p:blipFill>
        <p:spPr>
          <a:xfrm>
            <a:off x="3285233" y="4717995"/>
            <a:ext cx="3557493" cy="1047361"/>
          </a:xfrm>
          <a:prstGeom prst="rect">
            <a:avLst/>
          </a:prstGeom>
          <a:noFill/>
          <a:ln>
            <a:noFill/>
          </a:ln>
        </p:spPr>
      </p:pic>
      <p:pic>
        <p:nvPicPr>
          <p:cNvPr id="259" name="Google Shape;259;p20"/>
          <p:cNvPicPr preferRelativeResize="0"/>
          <p:nvPr/>
        </p:nvPicPr>
        <p:blipFill rotWithShape="1">
          <a:blip r:embed="rId5">
            <a:alphaModFix/>
          </a:blip>
          <a:srcRect b="0" l="0" r="0" t="0"/>
          <a:stretch/>
        </p:blipFill>
        <p:spPr>
          <a:xfrm>
            <a:off x="3807777" y="5875417"/>
            <a:ext cx="2155468" cy="347157"/>
          </a:xfrm>
          <a:prstGeom prst="rect">
            <a:avLst/>
          </a:prstGeom>
          <a:noFill/>
          <a:ln>
            <a:noFill/>
          </a:ln>
        </p:spPr>
      </p:pic>
      <p:pic>
        <p:nvPicPr>
          <p:cNvPr id="260" name="Google Shape;260;p20"/>
          <p:cNvPicPr preferRelativeResize="0"/>
          <p:nvPr/>
        </p:nvPicPr>
        <p:blipFill rotWithShape="1">
          <a:blip r:embed="rId6">
            <a:alphaModFix/>
          </a:blip>
          <a:srcRect b="0" l="0" r="0" t="0"/>
          <a:stretch/>
        </p:blipFill>
        <p:spPr>
          <a:xfrm>
            <a:off x="6942992" y="4785601"/>
            <a:ext cx="2905634" cy="783479"/>
          </a:xfrm>
          <a:prstGeom prst="rect">
            <a:avLst/>
          </a:prstGeom>
          <a:noFill/>
          <a:ln>
            <a:noFill/>
          </a:ln>
        </p:spPr>
      </p:pic>
      <p:pic>
        <p:nvPicPr>
          <p:cNvPr id="261" name="Google Shape;261;p20"/>
          <p:cNvPicPr preferRelativeResize="0"/>
          <p:nvPr/>
        </p:nvPicPr>
        <p:blipFill rotWithShape="1">
          <a:blip r:embed="rId7">
            <a:alphaModFix/>
          </a:blip>
          <a:srcRect b="0" l="0" r="0" t="0"/>
          <a:stretch/>
        </p:blipFill>
        <p:spPr>
          <a:xfrm>
            <a:off x="7008309" y="5830672"/>
            <a:ext cx="2773689" cy="613650"/>
          </a:xfrm>
          <a:prstGeom prst="rect">
            <a:avLst/>
          </a:prstGeom>
          <a:noFill/>
          <a:ln>
            <a:noFill/>
          </a:ln>
        </p:spPr>
      </p:pic>
      <p:sp>
        <p:nvSpPr>
          <p:cNvPr id="262" name="Google Shape;262;p20"/>
          <p:cNvSpPr txBox="1"/>
          <p:nvPr/>
        </p:nvSpPr>
        <p:spPr>
          <a:xfrm>
            <a:off x="2411154" y="114689"/>
            <a:ext cx="5535110"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Aprendizaje por Back-Propagation</a:t>
            </a:r>
            <a:endParaRPr i="1" sz="4800">
              <a:solidFill>
                <a:srgbClr val="000000"/>
              </a:solidFill>
              <a:latin typeface="Cambria"/>
              <a:ea typeface="Cambria"/>
              <a:cs typeface="Cambria"/>
              <a:sym typeface="Cambria"/>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263" name="Google Shape;263;p20"/>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2"/>
          <p:cNvPicPr preferRelativeResize="0"/>
          <p:nvPr/>
        </p:nvPicPr>
        <p:blipFill rotWithShape="1">
          <a:blip r:embed="rId3">
            <a:alphaModFix/>
          </a:blip>
          <a:srcRect b="0" l="0" r="0" t="0"/>
          <a:stretch/>
        </p:blipFill>
        <p:spPr>
          <a:xfrm>
            <a:off x="3395663" y="1025185"/>
            <a:ext cx="5400675" cy="4838700"/>
          </a:xfrm>
          <a:prstGeom prst="rect">
            <a:avLst/>
          </a:prstGeom>
          <a:noFill/>
          <a:ln>
            <a:noFill/>
          </a:ln>
        </p:spPr>
      </p:pic>
      <p:sp>
        <p:nvSpPr>
          <p:cNvPr id="269" name="Google Shape;269;p22"/>
          <p:cNvSpPr txBox="1"/>
          <p:nvPr/>
        </p:nvSpPr>
        <p:spPr>
          <a:xfrm>
            <a:off x="2700338" y="5991162"/>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AR" sz="1800" u="sng">
                <a:solidFill>
                  <a:schemeClr val="dk1"/>
                </a:solidFill>
                <a:latin typeface="Calibri"/>
                <a:ea typeface="Calibri"/>
                <a:cs typeface="Calibri"/>
                <a:sym typeface="Calibri"/>
                <a:hlinkClick r:id="rId4">
                  <a:extLst>
                    <a:ext uri="{A12FA001-AC4F-418D-AE19-62706E023703}">
                      <ahyp:hlinkClr val="tx"/>
                    </a:ext>
                  </a:extLst>
                </a:hlinkClick>
              </a:rPr>
              <a:t>http://grupo.us.es/gtocoma/pid/pid10/RedesNeuronales.htm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22"/>
          <p:cNvSpPr txBox="1"/>
          <p:nvPr/>
        </p:nvSpPr>
        <p:spPr>
          <a:xfrm>
            <a:off x="1009501" y="133948"/>
            <a:ext cx="7621488"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Funciones de activación</a:t>
            </a:r>
            <a:endParaRPr sz="4800">
              <a:solidFill>
                <a:schemeClr val="dk1"/>
              </a:solidFill>
              <a:latin typeface="Teko"/>
              <a:ea typeface="Teko"/>
              <a:cs typeface="Teko"/>
              <a:sym typeface="Teko"/>
            </a:endParaRPr>
          </a:p>
        </p:txBody>
      </p:sp>
      <p:cxnSp>
        <p:nvCxnSpPr>
          <p:cNvPr id="271" name="Google Shape;271;p22"/>
          <p:cNvCxnSpPr/>
          <p:nvPr/>
        </p:nvCxnSpPr>
        <p:spPr>
          <a:xfrm>
            <a:off x="12878" y="907537"/>
            <a:ext cx="7111283" cy="0"/>
          </a:xfrm>
          <a:prstGeom prst="straightConnector1">
            <a:avLst/>
          </a:prstGeom>
          <a:noFill/>
          <a:ln cap="flat" cmpd="sng" w="28575">
            <a:solidFill>
              <a:schemeClr val="accent6"/>
            </a:solidFill>
            <a:prstDash val="solid"/>
            <a:miter lim="800000"/>
            <a:headEnd len="sm" w="sm" type="none"/>
            <a:tailEnd len="sm" w="sm" type="none"/>
          </a:ln>
        </p:spPr>
      </p:cxnSp>
      <p:sp>
        <p:nvSpPr>
          <p:cNvPr id="272" name="Google Shape;272;p22"/>
          <p:cNvSpPr txBox="1"/>
          <p:nvPr/>
        </p:nvSpPr>
        <p:spPr>
          <a:xfrm>
            <a:off x="4684621" y="6396335"/>
            <a:ext cx="480704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AR" sz="1800" u="sng">
                <a:solidFill>
                  <a:schemeClr val="dk1"/>
                </a:solidFill>
                <a:latin typeface="Calibri"/>
                <a:ea typeface="Calibri"/>
                <a:cs typeface="Calibri"/>
                <a:sym typeface="Calibri"/>
                <a:hlinkClick r:id="rId5">
                  <a:extLst>
                    <a:ext uri="{A12FA001-AC4F-418D-AE19-62706E023703}">
                      <ahyp:hlinkClr val="tx"/>
                    </a:ext>
                  </a:extLst>
                </a:hlinkClick>
              </a:rPr>
              <a:t>https://playground.tensorflow.org/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23"/>
          <p:cNvPicPr preferRelativeResize="0"/>
          <p:nvPr/>
        </p:nvPicPr>
        <p:blipFill rotWithShape="1">
          <a:blip r:embed="rId3">
            <a:alphaModFix/>
          </a:blip>
          <a:srcRect b="0" l="0" r="0" t="0"/>
          <a:stretch/>
        </p:blipFill>
        <p:spPr>
          <a:xfrm>
            <a:off x="1362707" y="1036502"/>
            <a:ext cx="8334714" cy="5821498"/>
          </a:xfrm>
          <a:prstGeom prst="rect">
            <a:avLst/>
          </a:prstGeom>
          <a:noFill/>
          <a:ln>
            <a:noFill/>
          </a:ln>
        </p:spPr>
      </p:pic>
      <p:sp>
        <p:nvSpPr>
          <p:cNvPr id="278" name="Google Shape;278;p23"/>
          <p:cNvSpPr txBox="1"/>
          <p:nvPr/>
        </p:nvSpPr>
        <p:spPr>
          <a:xfrm>
            <a:off x="5877715" y="113351"/>
            <a:ext cx="1823851"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CNN</a:t>
            </a:r>
            <a:endParaRPr sz="4800">
              <a:solidFill>
                <a:schemeClr val="dk1"/>
              </a:solidFill>
              <a:latin typeface="Teko"/>
              <a:ea typeface="Teko"/>
              <a:cs typeface="Teko"/>
              <a:sym typeface="Teko"/>
            </a:endParaRPr>
          </a:p>
        </p:txBody>
      </p:sp>
      <p:cxnSp>
        <p:nvCxnSpPr>
          <p:cNvPr id="279" name="Google Shape;279;p23"/>
          <p:cNvCxnSpPr/>
          <p:nvPr/>
        </p:nvCxnSpPr>
        <p:spPr>
          <a:xfrm>
            <a:off x="12878" y="907537"/>
            <a:ext cx="7111283" cy="0"/>
          </a:xfrm>
          <a:prstGeom prst="straightConnector1">
            <a:avLst/>
          </a:prstGeom>
          <a:noFill/>
          <a:ln cap="flat" cmpd="sng" w="28575">
            <a:solidFill>
              <a:schemeClr val="accent6"/>
            </a:solidFill>
            <a:prstDash val="solid"/>
            <a:miter lim="800000"/>
            <a:headEnd len="sm" w="sm" type="none"/>
            <a:tailEnd len="sm" w="sm" type="none"/>
          </a:ln>
        </p:spPr>
      </p:cxnSp>
      <p:sp>
        <p:nvSpPr>
          <p:cNvPr id="280" name="Google Shape;280;p23"/>
          <p:cNvSpPr txBox="1"/>
          <p:nvPr/>
        </p:nvSpPr>
        <p:spPr>
          <a:xfrm>
            <a:off x="5877715" y="1036502"/>
            <a:ext cx="609814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AR" sz="1800">
                <a:solidFill>
                  <a:schemeClr val="dk1"/>
                </a:solidFill>
                <a:latin typeface="Calibri"/>
                <a:ea typeface="Calibri"/>
                <a:cs typeface="Calibri"/>
                <a:sym typeface="Calibri"/>
              </a:rPr>
              <a:t>https://towardsdatascience.com/a-simple-cnn-multi-image-classifier-31c463324fa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Filtros de imágenes por convolución de matrices" id="285" name="Google Shape;285;p24"/>
          <p:cNvPicPr preferRelativeResize="0"/>
          <p:nvPr/>
        </p:nvPicPr>
        <p:blipFill rotWithShape="1">
          <a:blip r:embed="rId3">
            <a:alphaModFix/>
          </a:blip>
          <a:srcRect b="0" l="0" r="0" t="0"/>
          <a:stretch/>
        </p:blipFill>
        <p:spPr>
          <a:xfrm>
            <a:off x="2950611" y="1342427"/>
            <a:ext cx="7620000" cy="5381625"/>
          </a:xfrm>
          <a:prstGeom prst="rect">
            <a:avLst/>
          </a:prstGeom>
          <a:noFill/>
          <a:ln>
            <a:noFill/>
          </a:ln>
        </p:spPr>
      </p:pic>
      <p:sp>
        <p:nvSpPr>
          <p:cNvPr id="286" name="Google Shape;286;p24"/>
          <p:cNvSpPr txBox="1"/>
          <p:nvPr/>
        </p:nvSpPr>
        <p:spPr>
          <a:xfrm>
            <a:off x="3878074" y="133948"/>
            <a:ext cx="4435852"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Convolución</a:t>
            </a:r>
            <a:endParaRPr sz="4800">
              <a:solidFill>
                <a:schemeClr val="dk1"/>
              </a:solidFill>
              <a:latin typeface="Teko"/>
              <a:ea typeface="Teko"/>
              <a:cs typeface="Teko"/>
              <a:sym typeface="Teko"/>
            </a:endParaRPr>
          </a:p>
        </p:txBody>
      </p:sp>
      <p:cxnSp>
        <p:nvCxnSpPr>
          <p:cNvPr id="287" name="Google Shape;287;p24"/>
          <p:cNvCxnSpPr/>
          <p:nvPr/>
        </p:nvCxnSpPr>
        <p:spPr>
          <a:xfrm>
            <a:off x="12878" y="90753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Max-pooling / Pooling - Computer Science Wiki" id="292" name="Google Shape;292;p25"/>
          <p:cNvPicPr preferRelativeResize="0"/>
          <p:nvPr/>
        </p:nvPicPr>
        <p:blipFill rotWithShape="1">
          <a:blip r:embed="rId3">
            <a:alphaModFix/>
          </a:blip>
          <a:srcRect b="0" l="0" r="0" t="0"/>
          <a:stretch/>
        </p:blipFill>
        <p:spPr>
          <a:xfrm>
            <a:off x="3437164" y="2491695"/>
            <a:ext cx="5097235" cy="2123848"/>
          </a:xfrm>
          <a:prstGeom prst="rect">
            <a:avLst/>
          </a:prstGeom>
          <a:noFill/>
          <a:ln>
            <a:noFill/>
          </a:ln>
        </p:spPr>
      </p:pic>
      <p:sp>
        <p:nvSpPr>
          <p:cNvPr id="293" name="Google Shape;293;p25"/>
          <p:cNvSpPr txBox="1"/>
          <p:nvPr/>
        </p:nvSpPr>
        <p:spPr>
          <a:xfrm>
            <a:off x="5126302" y="133948"/>
            <a:ext cx="4435852"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Pooling</a:t>
            </a:r>
            <a:endParaRPr sz="4800">
              <a:solidFill>
                <a:schemeClr val="dk1"/>
              </a:solidFill>
              <a:latin typeface="Teko"/>
              <a:ea typeface="Teko"/>
              <a:cs typeface="Teko"/>
              <a:sym typeface="Teko"/>
            </a:endParaRPr>
          </a:p>
        </p:txBody>
      </p:sp>
      <p:cxnSp>
        <p:nvCxnSpPr>
          <p:cNvPr id="294" name="Google Shape;294;p25"/>
          <p:cNvCxnSpPr/>
          <p:nvPr/>
        </p:nvCxnSpPr>
        <p:spPr>
          <a:xfrm>
            <a:off x="12878" y="90753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26"/>
          <p:cNvPicPr preferRelativeResize="0"/>
          <p:nvPr/>
        </p:nvPicPr>
        <p:blipFill rotWithShape="1">
          <a:blip r:embed="rId3">
            <a:alphaModFix/>
          </a:blip>
          <a:srcRect b="0" l="0" r="0" t="0"/>
          <a:stretch/>
        </p:blipFill>
        <p:spPr>
          <a:xfrm>
            <a:off x="1333500" y="1804988"/>
            <a:ext cx="9525000" cy="3248025"/>
          </a:xfrm>
          <a:prstGeom prst="rect">
            <a:avLst/>
          </a:prstGeom>
          <a:noFill/>
          <a:ln>
            <a:noFill/>
          </a:ln>
        </p:spPr>
      </p:pic>
      <p:sp>
        <p:nvSpPr>
          <p:cNvPr id="300" name="Google Shape;300;p26"/>
          <p:cNvSpPr txBox="1"/>
          <p:nvPr/>
        </p:nvSpPr>
        <p:spPr>
          <a:xfrm>
            <a:off x="5877715" y="113351"/>
            <a:ext cx="1823851"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CNN</a:t>
            </a:r>
            <a:endParaRPr sz="4800">
              <a:solidFill>
                <a:schemeClr val="dk1"/>
              </a:solidFill>
              <a:latin typeface="Teko"/>
              <a:ea typeface="Teko"/>
              <a:cs typeface="Teko"/>
              <a:sym typeface="Teko"/>
            </a:endParaRPr>
          </a:p>
        </p:txBody>
      </p:sp>
      <p:cxnSp>
        <p:nvCxnSpPr>
          <p:cNvPr id="301" name="Google Shape;301;p26"/>
          <p:cNvCxnSpPr/>
          <p:nvPr/>
        </p:nvCxnSpPr>
        <p:spPr>
          <a:xfrm>
            <a:off x="12878" y="90753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27"/>
          <p:cNvPicPr preferRelativeResize="0"/>
          <p:nvPr/>
        </p:nvPicPr>
        <p:blipFill rotWithShape="1">
          <a:blip r:embed="rId3">
            <a:alphaModFix/>
          </a:blip>
          <a:srcRect b="0" l="0" r="0" t="0"/>
          <a:stretch/>
        </p:blipFill>
        <p:spPr>
          <a:xfrm>
            <a:off x="2902633" y="2448408"/>
            <a:ext cx="6944124" cy="2336858"/>
          </a:xfrm>
          <a:prstGeom prst="rect">
            <a:avLst/>
          </a:prstGeom>
          <a:noFill/>
          <a:ln>
            <a:noFill/>
          </a:ln>
        </p:spPr>
      </p:pic>
      <p:sp>
        <p:nvSpPr>
          <p:cNvPr id="307" name="Google Shape;307;p27"/>
          <p:cNvSpPr txBox="1"/>
          <p:nvPr/>
        </p:nvSpPr>
        <p:spPr>
          <a:xfrm>
            <a:off x="5877715" y="113351"/>
            <a:ext cx="1823851"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RNN</a:t>
            </a:r>
            <a:endParaRPr sz="4800">
              <a:solidFill>
                <a:schemeClr val="dk1"/>
              </a:solidFill>
              <a:latin typeface="Teko"/>
              <a:ea typeface="Teko"/>
              <a:cs typeface="Teko"/>
              <a:sym typeface="Teko"/>
            </a:endParaRPr>
          </a:p>
        </p:txBody>
      </p:sp>
      <p:cxnSp>
        <p:nvCxnSpPr>
          <p:cNvPr id="308" name="Google Shape;308;p27"/>
          <p:cNvCxnSpPr/>
          <p:nvPr/>
        </p:nvCxnSpPr>
        <p:spPr>
          <a:xfrm>
            <a:off x="12878" y="907537"/>
            <a:ext cx="7111283" cy="0"/>
          </a:xfrm>
          <a:prstGeom prst="straightConnector1">
            <a:avLst/>
          </a:prstGeom>
          <a:noFill/>
          <a:ln cap="flat" cmpd="sng" w="28575">
            <a:solidFill>
              <a:schemeClr val="accent6"/>
            </a:solidFill>
            <a:prstDash val="solid"/>
            <a:miter lim="800000"/>
            <a:headEnd len="sm" w="sm" type="none"/>
            <a:tailEnd len="sm" w="sm" type="none"/>
          </a:ln>
        </p:spPr>
      </p:cxnSp>
      <p:sp>
        <p:nvSpPr>
          <p:cNvPr id="309" name="Google Shape;309;p27"/>
          <p:cNvSpPr txBox="1"/>
          <p:nvPr/>
        </p:nvSpPr>
        <p:spPr>
          <a:xfrm>
            <a:off x="3046927" y="5304132"/>
            <a:ext cx="609814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AR" sz="1800">
                <a:solidFill>
                  <a:schemeClr val="dk1"/>
                </a:solidFill>
                <a:latin typeface="Calibri"/>
                <a:ea typeface="Calibri"/>
                <a:cs typeface="Calibri"/>
                <a:sym typeface="Calibri"/>
              </a:rPr>
              <a:t>https://towardsdatascience.com/recurrent-neural-networks-rnns-3f06d7653a85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8"/>
          <p:cNvSpPr txBox="1"/>
          <p:nvPr/>
        </p:nvSpPr>
        <p:spPr>
          <a:xfrm>
            <a:off x="5877715" y="113351"/>
            <a:ext cx="1823851"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RNN</a:t>
            </a:r>
            <a:endParaRPr sz="4800">
              <a:solidFill>
                <a:schemeClr val="dk1"/>
              </a:solidFill>
              <a:latin typeface="Teko"/>
              <a:ea typeface="Teko"/>
              <a:cs typeface="Teko"/>
              <a:sym typeface="Teko"/>
            </a:endParaRPr>
          </a:p>
        </p:txBody>
      </p:sp>
      <p:cxnSp>
        <p:nvCxnSpPr>
          <p:cNvPr id="315" name="Google Shape;315;p28"/>
          <p:cNvCxnSpPr/>
          <p:nvPr/>
        </p:nvCxnSpPr>
        <p:spPr>
          <a:xfrm>
            <a:off x="12878" y="907537"/>
            <a:ext cx="7111283" cy="0"/>
          </a:xfrm>
          <a:prstGeom prst="straightConnector1">
            <a:avLst/>
          </a:prstGeom>
          <a:noFill/>
          <a:ln cap="flat" cmpd="sng" w="28575">
            <a:solidFill>
              <a:schemeClr val="accent6"/>
            </a:solidFill>
            <a:prstDash val="solid"/>
            <a:miter lim="800000"/>
            <a:headEnd len="sm" w="sm" type="none"/>
            <a:tailEnd len="sm" w="sm" type="none"/>
          </a:ln>
        </p:spPr>
      </p:cxnSp>
      <p:pic>
        <p:nvPicPr>
          <p:cNvPr id="316" name="Google Shape;316;p28"/>
          <p:cNvPicPr preferRelativeResize="0"/>
          <p:nvPr/>
        </p:nvPicPr>
        <p:blipFill rotWithShape="1">
          <a:blip r:embed="rId3">
            <a:alphaModFix/>
          </a:blip>
          <a:srcRect b="0" l="0" r="0" t="0"/>
          <a:stretch/>
        </p:blipFill>
        <p:spPr>
          <a:xfrm>
            <a:off x="0" y="1520825"/>
            <a:ext cx="12192000" cy="3816350"/>
          </a:xfrm>
          <a:prstGeom prst="rect">
            <a:avLst/>
          </a:prstGeom>
          <a:noFill/>
          <a:ln>
            <a:noFill/>
          </a:ln>
        </p:spPr>
      </p:pic>
      <p:sp>
        <p:nvSpPr>
          <p:cNvPr id="317" name="Google Shape;317;p28"/>
          <p:cNvSpPr txBox="1"/>
          <p:nvPr/>
        </p:nvSpPr>
        <p:spPr>
          <a:xfrm>
            <a:off x="2995064" y="6162068"/>
            <a:ext cx="60981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AR" sz="1800">
                <a:solidFill>
                  <a:schemeClr val="dk1"/>
                </a:solidFill>
                <a:latin typeface="Calibri"/>
                <a:ea typeface="Calibri"/>
                <a:cs typeface="Calibri"/>
                <a:sym typeface="Calibri"/>
              </a:rPr>
              <a:t>http://karpathy.github.io/2015/05/21/rnn-effectiveness/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29"/>
          <p:cNvPicPr preferRelativeResize="0"/>
          <p:nvPr/>
        </p:nvPicPr>
        <p:blipFill rotWithShape="1">
          <a:blip r:embed="rId3">
            <a:alphaModFix/>
          </a:blip>
          <a:srcRect b="0" l="0" r="0" t="0"/>
          <a:stretch/>
        </p:blipFill>
        <p:spPr>
          <a:xfrm>
            <a:off x="2762250" y="1903965"/>
            <a:ext cx="6667500" cy="4248150"/>
          </a:xfrm>
          <a:prstGeom prst="rect">
            <a:avLst/>
          </a:prstGeom>
          <a:noFill/>
          <a:ln>
            <a:noFill/>
          </a:ln>
        </p:spPr>
      </p:pic>
      <p:sp>
        <p:nvSpPr>
          <p:cNvPr id="323" name="Google Shape;323;p29"/>
          <p:cNvSpPr txBox="1"/>
          <p:nvPr/>
        </p:nvSpPr>
        <p:spPr>
          <a:xfrm>
            <a:off x="758296" y="133948"/>
            <a:ext cx="7111283"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Long Short-term Memory</a:t>
            </a:r>
            <a:endParaRPr sz="4800">
              <a:solidFill>
                <a:schemeClr val="dk1"/>
              </a:solidFill>
              <a:latin typeface="Teko"/>
              <a:ea typeface="Teko"/>
              <a:cs typeface="Teko"/>
              <a:sym typeface="Teko"/>
            </a:endParaRPr>
          </a:p>
        </p:txBody>
      </p:sp>
      <p:cxnSp>
        <p:nvCxnSpPr>
          <p:cNvPr id="324" name="Google Shape;324;p29"/>
          <p:cNvCxnSpPr/>
          <p:nvPr/>
        </p:nvCxnSpPr>
        <p:spPr>
          <a:xfrm>
            <a:off x="12878" y="90753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
          <p:cNvSpPr txBox="1"/>
          <p:nvPr/>
        </p:nvSpPr>
        <p:spPr>
          <a:xfrm>
            <a:off x="4016693" y="2182505"/>
            <a:ext cx="3671198" cy="24929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AR" sz="4800" u="none" cap="none" strike="noStrike">
                <a:solidFill>
                  <a:schemeClr val="dk1"/>
                </a:solidFill>
                <a:latin typeface="Teko"/>
                <a:ea typeface="Teko"/>
                <a:cs typeface="Teko"/>
                <a:sym typeface="Teko"/>
              </a:rPr>
              <a:t>Redes Neuronales</a:t>
            </a:r>
            <a:endParaRPr/>
          </a:p>
          <a:p>
            <a:pPr indent="0" lvl="0" marL="0" marR="0" rtl="0" algn="ctr">
              <a:spcBef>
                <a:spcPts val="0"/>
              </a:spcBef>
              <a:spcAft>
                <a:spcPts val="0"/>
              </a:spcAft>
              <a:buNone/>
            </a:pPr>
            <a:r>
              <a:rPr lang="es-AR" sz="4800">
                <a:solidFill>
                  <a:schemeClr val="dk1"/>
                </a:solidFill>
                <a:latin typeface="Teko"/>
                <a:ea typeface="Teko"/>
                <a:cs typeface="Teko"/>
                <a:sym typeface="Teko"/>
              </a:rPr>
              <a:t>Artificiales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s-AR" sz="2400">
                <a:solidFill>
                  <a:schemeClr val="dk1"/>
                </a:solidFill>
                <a:latin typeface="Calibri"/>
                <a:ea typeface="Calibri"/>
                <a:cs typeface="Calibri"/>
                <a:sym typeface="Calibri"/>
              </a:rPr>
              <a:t>Guillermo Henrión</a:t>
            </a:r>
            <a:endParaRPr sz="2400">
              <a:solidFill>
                <a:schemeClr val="dk1"/>
              </a:solidFill>
              <a:latin typeface="Calibri"/>
              <a:ea typeface="Calibri"/>
              <a:cs typeface="Calibri"/>
              <a:sym typeface="Calibri"/>
            </a:endParaRPr>
          </a:p>
        </p:txBody>
      </p:sp>
      <p:cxnSp>
        <p:nvCxnSpPr>
          <p:cNvPr id="330" name="Google Shape;330;p1"/>
          <p:cNvCxnSpPr/>
          <p:nvPr/>
        </p:nvCxnSpPr>
        <p:spPr>
          <a:xfrm>
            <a:off x="3398128" y="1734671"/>
            <a:ext cx="0" cy="1169894"/>
          </a:xfrm>
          <a:prstGeom prst="straightConnector1">
            <a:avLst/>
          </a:prstGeom>
          <a:noFill/>
          <a:ln cap="flat" cmpd="sng" w="28575">
            <a:solidFill>
              <a:schemeClr val="accent6"/>
            </a:solidFill>
            <a:prstDash val="solid"/>
            <a:miter lim="800000"/>
            <a:headEnd len="sm" w="sm" type="none"/>
            <a:tailEnd len="sm" w="sm" type="none"/>
          </a:ln>
        </p:spPr>
      </p:cxnSp>
      <p:cxnSp>
        <p:nvCxnSpPr>
          <p:cNvPr id="331" name="Google Shape;331;p1"/>
          <p:cNvCxnSpPr/>
          <p:nvPr/>
        </p:nvCxnSpPr>
        <p:spPr>
          <a:xfrm>
            <a:off x="3398128" y="1721224"/>
            <a:ext cx="1429366" cy="13447"/>
          </a:xfrm>
          <a:prstGeom prst="straightConnector1">
            <a:avLst/>
          </a:prstGeom>
          <a:noFill/>
          <a:ln cap="flat" cmpd="sng" w="28575">
            <a:solidFill>
              <a:schemeClr val="accent6"/>
            </a:solidFill>
            <a:prstDash val="solid"/>
            <a:miter lim="800000"/>
            <a:headEnd len="sm" w="sm" type="none"/>
            <a:tailEnd len="sm" w="sm" type="none"/>
          </a:ln>
        </p:spPr>
      </p:cxnSp>
      <p:cxnSp>
        <p:nvCxnSpPr>
          <p:cNvPr id="332" name="Google Shape;332;p1"/>
          <p:cNvCxnSpPr/>
          <p:nvPr/>
        </p:nvCxnSpPr>
        <p:spPr>
          <a:xfrm>
            <a:off x="9076766" y="3832412"/>
            <a:ext cx="0" cy="1232651"/>
          </a:xfrm>
          <a:prstGeom prst="straightConnector1">
            <a:avLst/>
          </a:prstGeom>
          <a:noFill/>
          <a:ln cap="flat" cmpd="sng" w="28575">
            <a:solidFill>
              <a:schemeClr val="accent6"/>
            </a:solidFill>
            <a:prstDash val="solid"/>
            <a:miter lim="800000"/>
            <a:headEnd len="sm" w="sm" type="none"/>
            <a:tailEnd len="sm" w="sm" type="none"/>
          </a:ln>
        </p:spPr>
      </p:cxnSp>
      <p:cxnSp>
        <p:nvCxnSpPr>
          <p:cNvPr id="333" name="Google Shape;333;p1"/>
          <p:cNvCxnSpPr/>
          <p:nvPr/>
        </p:nvCxnSpPr>
        <p:spPr>
          <a:xfrm>
            <a:off x="7839635" y="5065063"/>
            <a:ext cx="1237131"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4"/>
          <p:cNvPicPr preferRelativeResize="0"/>
          <p:nvPr/>
        </p:nvPicPr>
        <p:blipFill rotWithShape="1">
          <a:blip r:embed="rId3">
            <a:alphaModFix/>
          </a:blip>
          <a:srcRect b="0" l="0" r="0" t="0"/>
          <a:stretch/>
        </p:blipFill>
        <p:spPr>
          <a:xfrm>
            <a:off x="1616015" y="1698096"/>
            <a:ext cx="4506879" cy="3461807"/>
          </a:xfrm>
          <a:prstGeom prst="rect">
            <a:avLst/>
          </a:prstGeom>
          <a:noFill/>
          <a:ln>
            <a:noFill/>
          </a:ln>
        </p:spPr>
      </p:pic>
      <p:sp>
        <p:nvSpPr>
          <p:cNvPr id="106" name="Google Shape;106;p4"/>
          <p:cNvSpPr txBox="1"/>
          <p:nvPr/>
        </p:nvSpPr>
        <p:spPr>
          <a:xfrm>
            <a:off x="822481" y="68372"/>
            <a:ext cx="5981731" cy="101646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i="1" lang="es-AR" sz="4800">
                <a:solidFill>
                  <a:srgbClr val="000000"/>
                </a:solidFill>
                <a:latin typeface="Cambria"/>
                <a:ea typeface="Cambria"/>
                <a:cs typeface="Cambria"/>
                <a:sym typeface="Cambria"/>
              </a:rPr>
              <a:t>Imitando al cerebro</a:t>
            </a:r>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107" name="Google Shape;107;p4"/>
          <p:cNvCxnSpPr/>
          <p:nvPr/>
        </p:nvCxnSpPr>
        <p:spPr>
          <a:xfrm>
            <a:off x="0" y="832582"/>
            <a:ext cx="5849471" cy="0"/>
          </a:xfrm>
          <a:prstGeom prst="straightConnector1">
            <a:avLst/>
          </a:prstGeom>
          <a:noFill/>
          <a:ln cap="flat" cmpd="sng" w="28575">
            <a:solidFill>
              <a:schemeClr val="accent6"/>
            </a:solidFill>
            <a:prstDash val="solid"/>
            <a:miter lim="800000"/>
            <a:headEnd len="sm" w="sm" type="none"/>
            <a:tailEnd len="sm" w="sm" type="none"/>
          </a:ln>
        </p:spPr>
      </p:cxnSp>
      <p:sp>
        <p:nvSpPr>
          <p:cNvPr id="108" name="Google Shape;108;p4"/>
          <p:cNvSpPr txBox="1"/>
          <p:nvPr/>
        </p:nvSpPr>
        <p:spPr>
          <a:xfrm>
            <a:off x="6636788" y="2078757"/>
            <a:ext cx="5057230" cy="2700484"/>
          </a:xfrm>
          <a:prstGeom prst="rect">
            <a:avLst/>
          </a:prstGeom>
          <a:noFill/>
          <a:ln>
            <a:noFill/>
          </a:ln>
        </p:spPr>
        <p:txBody>
          <a:bodyPr anchorCtr="0" anchor="t" bIns="45700" lIns="91425" spcFirstLastPara="1" rIns="91425" wrap="square" tIns="45700">
            <a:normAutofit fontScale="92500" lnSpcReduction="10000"/>
          </a:bodyPr>
          <a:lstStyle/>
          <a:p>
            <a:pPr indent="-64135" lvl="0" marL="228600" marR="0" rtl="0" algn="l">
              <a:lnSpc>
                <a:spcPct val="90000"/>
              </a:lnSpc>
              <a:spcBef>
                <a:spcPts val="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ct val="100000"/>
              <a:buFont typeface="Arial"/>
              <a:buChar char="•"/>
            </a:pPr>
            <a:r>
              <a:rPr lang="es-AR" sz="2800">
                <a:solidFill>
                  <a:schemeClr val="dk1"/>
                </a:solidFill>
                <a:latin typeface="Calibri"/>
                <a:ea typeface="Calibri"/>
                <a:cs typeface="Calibri"/>
                <a:sym typeface="Calibri"/>
              </a:rPr>
              <a:t>Unidades de procesamiento simples densamente conectadas</a:t>
            </a:r>
            <a:endParaRPr/>
          </a:p>
          <a:p>
            <a:pPr indent="-228600" lvl="0" marL="228600" marR="0" rtl="0" algn="l">
              <a:lnSpc>
                <a:spcPct val="90000"/>
              </a:lnSpc>
              <a:spcBef>
                <a:spcPts val="1000"/>
              </a:spcBef>
              <a:spcAft>
                <a:spcPts val="0"/>
              </a:spcAft>
              <a:buClr>
                <a:srgbClr val="000000"/>
              </a:buClr>
              <a:buSzPct val="100000"/>
              <a:buFont typeface="Arial"/>
              <a:buChar char="•"/>
            </a:pPr>
            <a:r>
              <a:rPr i="1" lang="es-AR" sz="2800">
                <a:solidFill>
                  <a:srgbClr val="000000"/>
                </a:solidFill>
                <a:latin typeface="Cambria"/>
                <a:ea typeface="Cambria"/>
                <a:cs typeface="Cambria"/>
                <a:sym typeface="Cambria"/>
              </a:rPr>
              <a:t>Altamente distribuido</a:t>
            </a:r>
            <a:endParaRPr/>
          </a:p>
          <a:p>
            <a:pPr indent="-228600" lvl="0" marL="228600" marR="0" rtl="0" algn="l">
              <a:lnSpc>
                <a:spcPct val="90000"/>
              </a:lnSpc>
              <a:spcBef>
                <a:spcPts val="1000"/>
              </a:spcBef>
              <a:spcAft>
                <a:spcPts val="0"/>
              </a:spcAft>
              <a:buClr>
                <a:srgbClr val="000000"/>
              </a:buClr>
              <a:buSzPct val="100000"/>
              <a:buFont typeface="Arial"/>
              <a:buChar char="•"/>
            </a:pPr>
            <a:r>
              <a:rPr i="1" lang="es-AR" sz="2800">
                <a:solidFill>
                  <a:srgbClr val="000000"/>
                </a:solidFill>
                <a:latin typeface="Cambria"/>
                <a:ea typeface="Cambria"/>
                <a:cs typeface="Cambria"/>
                <a:sym typeface="Cambria"/>
              </a:rPr>
              <a:t>Aprendizaje de acuerdo a las conexiones entre las unidades de procesamiento</a:t>
            </a:r>
            <a:endParaRPr sz="2800">
              <a:solidFill>
                <a:schemeClr val="dk1"/>
              </a:solidFill>
              <a:latin typeface="Calibri"/>
              <a:ea typeface="Calibri"/>
              <a:cs typeface="Calibri"/>
              <a:sym typeface="Calibri"/>
            </a:endParaRPr>
          </a:p>
          <a:p>
            <a:pPr indent="-64135"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5"/>
          <p:cNvPicPr preferRelativeResize="0"/>
          <p:nvPr/>
        </p:nvPicPr>
        <p:blipFill rotWithShape="1">
          <a:blip r:embed="rId3">
            <a:alphaModFix/>
          </a:blip>
          <a:srcRect b="0" l="0" r="0" t="0"/>
          <a:stretch/>
        </p:blipFill>
        <p:spPr>
          <a:xfrm>
            <a:off x="3056835" y="1835736"/>
            <a:ext cx="6108778" cy="3585581"/>
          </a:xfrm>
          <a:prstGeom prst="rect">
            <a:avLst/>
          </a:prstGeom>
          <a:noFill/>
          <a:ln>
            <a:noFill/>
          </a:ln>
        </p:spPr>
      </p:pic>
      <p:sp>
        <p:nvSpPr>
          <p:cNvPr id="114" name="Google Shape;114;p5"/>
          <p:cNvSpPr txBox="1"/>
          <p:nvPr/>
        </p:nvSpPr>
        <p:spPr>
          <a:xfrm>
            <a:off x="3499955" y="0"/>
            <a:ext cx="2842576" cy="101646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i="1" lang="es-AR" sz="4800">
                <a:solidFill>
                  <a:srgbClr val="000000"/>
                </a:solidFill>
                <a:latin typeface="Cambria"/>
                <a:ea typeface="Cambria"/>
                <a:cs typeface="Cambria"/>
                <a:sym typeface="Cambria"/>
              </a:rPr>
              <a:t>Neurona</a:t>
            </a:r>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115" name="Google Shape;115;p5"/>
          <p:cNvCxnSpPr/>
          <p:nvPr/>
        </p:nvCxnSpPr>
        <p:spPr>
          <a:xfrm>
            <a:off x="0" y="832582"/>
            <a:ext cx="5849471"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 name="Shape 119"/>
        <p:cNvGrpSpPr/>
        <p:nvPr/>
      </p:nvGrpSpPr>
      <p:grpSpPr>
        <a:xfrm>
          <a:off x="0" y="0"/>
          <a:ext cx="0" cy="0"/>
          <a:chOff x="0" y="0"/>
          <a:chExt cx="0" cy="0"/>
        </a:xfrm>
      </p:grpSpPr>
      <p:sp>
        <p:nvSpPr>
          <p:cNvPr id="120" name="Google Shape;120;p6"/>
          <p:cNvSpPr txBox="1"/>
          <p:nvPr/>
        </p:nvSpPr>
        <p:spPr>
          <a:xfrm>
            <a:off x="2307647" y="469305"/>
            <a:ext cx="2270279" cy="382519"/>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1" lang="es-AR" sz="1995" u="none" cap="none" strike="noStrike">
                <a:solidFill>
                  <a:srgbClr val="000000"/>
                </a:solidFill>
                <a:latin typeface="Cambria"/>
                <a:ea typeface="Cambria"/>
                <a:cs typeface="Cambria"/>
                <a:sym typeface="Cambria"/>
              </a:rPr>
              <a:t>Memoria asociativa</a:t>
            </a:r>
            <a:endParaRPr/>
          </a:p>
        </p:txBody>
      </p:sp>
      <p:pic>
        <p:nvPicPr>
          <p:cNvPr id="121" name="Google Shape;121;p6"/>
          <p:cNvPicPr preferRelativeResize="0"/>
          <p:nvPr/>
        </p:nvPicPr>
        <p:blipFill rotWithShape="1">
          <a:blip r:embed="rId3">
            <a:alphaModFix/>
          </a:blip>
          <a:srcRect b="0" l="0" r="0" t="0"/>
          <a:stretch/>
        </p:blipFill>
        <p:spPr>
          <a:xfrm>
            <a:off x="1882108" y="1680605"/>
            <a:ext cx="3299170" cy="4132613"/>
          </a:xfrm>
          <a:prstGeom prst="rect">
            <a:avLst/>
          </a:prstGeom>
          <a:noFill/>
          <a:ln>
            <a:noFill/>
          </a:ln>
        </p:spPr>
      </p:pic>
      <p:pic>
        <p:nvPicPr>
          <p:cNvPr id="122" name="Google Shape;122;p6"/>
          <p:cNvPicPr preferRelativeResize="0"/>
          <p:nvPr/>
        </p:nvPicPr>
        <p:blipFill rotWithShape="1">
          <a:blip r:embed="rId4">
            <a:alphaModFix/>
          </a:blip>
          <a:srcRect b="0" l="0" r="0" t="0"/>
          <a:stretch/>
        </p:blipFill>
        <p:spPr>
          <a:xfrm>
            <a:off x="5507863" y="1502291"/>
            <a:ext cx="4864819" cy="43109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 name="Shape 126"/>
        <p:cNvGrpSpPr/>
        <p:nvPr/>
      </p:nvGrpSpPr>
      <p:grpSpPr>
        <a:xfrm>
          <a:off x="0" y="0"/>
          <a:ext cx="0" cy="0"/>
          <a:chOff x="0" y="0"/>
          <a:chExt cx="0" cy="0"/>
        </a:xfrm>
      </p:grpSpPr>
      <p:sp>
        <p:nvSpPr>
          <p:cNvPr id="127" name="Google Shape;127;p7"/>
          <p:cNvSpPr txBox="1"/>
          <p:nvPr/>
        </p:nvSpPr>
        <p:spPr>
          <a:xfrm>
            <a:off x="2307647" y="469305"/>
            <a:ext cx="2209557" cy="382519"/>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1" lang="es-AR" sz="1995" u="none" cap="none" strike="noStrike">
                <a:solidFill>
                  <a:srgbClr val="000000"/>
                </a:solidFill>
                <a:latin typeface="Cambria"/>
                <a:ea typeface="Cambria"/>
                <a:cs typeface="Cambria"/>
                <a:sym typeface="Cambria"/>
              </a:rPr>
              <a:t>Modelo de Hopfield</a:t>
            </a:r>
            <a:endParaRPr/>
          </a:p>
        </p:txBody>
      </p:sp>
      <p:pic>
        <p:nvPicPr>
          <p:cNvPr id="128" name="Google Shape;128;p7"/>
          <p:cNvPicPr preferRelativeResize="0"/>
          <p:nvPr/>
        </p:nvPicPr>
        <p:blipFill rotWithShape="1">
          <a:blip r:embed="rId3">
            <a:alphaModFix/>
          </a:blip>
          <a:srcRect b="0" l="0" r="0" t="0"/>
          <a:stretch/>
        </p:blipFill>
        <p:spPr>
          <a:xfrm>
            <a:off x="4485322" y="914437"/>
            <a:ext cx="3178000" cy="1080998"/>
          </a:xfrm>
          <a:prstGeom prst="rect">
            <a:avLst/>
          </a:prstGeom>
          <a:noFill/>
          <a:ln>
            <a:noFill/>
          </a:ln>
        </p:spPr>
      </p:pic>
      <p:pic>
        <p:nvPicPr>
          <p:cNvPr id="129" name="Google Shape;129;p7"/>
          <p:cNvPicPr preferRelativeResize="0"/>
          <p:nvPr/>
        </p:nvPicPr>
        <p:blipFill rotWithShape="1">
          <a:blip r:embed="rId4">
            <a:alphaModFix/>
          </a:blip>
          <a:srcRect b="0" l="0" r="0" t="0"/>
          <a:stretch/>
        </p:blipFill>
        <p:spPr>
          <a:xfrm>
            <a:off x="4863834" y="2058048"/>
            <a:ext cx="2799488" cy="45705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 name="Shape 133"/>
        <p:cNvGrpSpPr/>
        <p:nvPr/>
      </p:nvGrpSpPr>
      <p:grpSpPr>
        <a:xfrm>
          <a:off x="0" y="0"/>
          <a:ext cx="0" cy="0"/>
          <a:chOff x="0" y="0"/>
          <a:chExt cx="0" cy="0"/>
        </a:xfrm>
      </p:grpSpPr>
      <p:sp>
        <p:nvSpPr>
          <p:cNvPr id="134" name="Google Shape;134;p8"/>
          <p:cNvSpPr txBox="1"/>
          <p:nvPr/>
        </p:nvSpPr>
        <p:spPr>
          <a:xfrm>
            <a:off x="2307646" y="469305"/>
            <a:ext cx="3391163" cy="382519"/>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1" lang="es-AR" sz="1995" u="none" cap="none" strike="noStrike">
                <a:solidFill>
                  <a:srgbClr val="000000"/>
                </a:solidFill>
                <a:latin typeface="Cambria"/>
                <a:ea typeface="Cambria"/>
                <a:cs typeface="Cambria"/>
                <a:sym typeface="Cambria"/>
              </a:rPr>
              <a:t>Modelo de Hopfield: un patrón</a:t>
            </a:r>
            <a:endParaRPr/>
          </a:p>
        </p:txBody>
      </p:sp>
      <p:pic>
        <p:nvPicPr>
          <p:cNvPr id="135" name="Google Shape;135;p8"/>
          <p:cNvPicPr preferRelativeResize="0"/>
          <p:nvPr/>
        </p:nvPicPr>
        <p:blipFill rotWithShape="1">
          <a:blip r:embed="rId3">
            <a:alphaModFix/>
          </a:blip>
          <a:srcRect b="0" l="0" r="0" t="0"/>
          <a:stretch/>
        </p:blipFill>
        <p:spPr>
          <a:xfrm>
            <a:off x="4448416" y="3527125"/>
            <a:ext cx="2888322" cy="753102"/>
          </a:xfrm>
          <a:prstGeom prst="rect">
            <a:avLst/>
          </a:prstGeom>
          <a:noFill/>
          <a:ln>
            <a:noFill/>
          </a:ln>
        </p:spPr>
      </p:pic>
      <p:pic>
        <p:nvPicPr>
          <p:cNvPr id="136" name="Google Shape;136;p8"/>
          <p:cNvPicPr preferRelativeResize="0"/>
          <p:nvPr/>
        </p:nvPicPr>
        <p:blipFill rotWithShape="1">
          <a:blip r:embed="rId4">
            <a:alphaModFix/>
          </a:blip>
          <a:srcRect b="0" l="0" r="0" t="0"/>
          <a:stretch/>
        </p:blipFill>
        <p:spPr>
          <a:xfrm>
            <a:off x="4538552" y="4898781"/>
            <a:ext cx="2536918" cy="961795"/>
          </a:xfrm>
          <a:prstGeom prst="rect">
            <a:avLst/>
          </a:prstGeom>
          <a:noFill/>
          <a:ln>
            <a:noFill/>
          </a:ln>
        </p:spPr>
      </p:pic>
      <p:pic>
        <p:nvPicPr>
          <p:cNvPr id="137" name="Google Shape;137;p8"/>
          <p:cNvPicPr preferRelativeResize="0"/>
          <p:nvPr/>
        </p:nvPicPr>
        <p:blipFill rotWithShape="1">
          <a:blip r:embed="rId5">
            <a:alphaModFix/>
          </a:blip>
          <a:srcRect b="0" l="0" r="0" t="0"/>
          <a:stretch/>
        </p:blipFill>
        <p:spPr>
          <a:xfrm>
            <a:off x="2902037" y="2090151"/>
            <a:ext cx="5349147" cy="849120"/>
          </a:xfrm>
          <a:prstGeom prst="rect">
            <a:avLst/>
          </a:prstGeom>
          <a:noFill/>
          <a:ln>
            <a:noFill/>
          </a:ln>
        </p:spPr>
      </p:pic>
      <p:pic>
        <p:nvPicPr>
          <p:cNvPr id="138" name="Google Shape;138;p8"/>
          <p:cNvPicPr preferRelativeResize="0"/>
          <p:nvPr/>
        </p:nvPicPr>
        <p:blipFill rotWithShape="1">
          <a:blip r:embed="rId6">
            <a:alphaModFix/>
          </a:blip>
          <a:srcRect b="0" l="0" r="0" t="0"/>
          <a:stretch/>
        </p:blipFill>
        <p:spPr>
          <a:xfrm>
            <a:off x="6291667" y="355975"/>
            <a:ext cx="3178000" cy="10809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 name="Shape 142"/>
        <p:cNvGrpSpPr/>
        <p:nvPr/>
      </p:nvGrpSpPr>
      <p:grpSpPr>
        <a:xfrm>
          <a:off x="0" y="0"/>
          <a:ext cx="0" cy="0"/>
          <a:chOff x="0" y="0"/>
          <a:chExt cx="0" cy="0"/>
        </a:xfrm>
      </p:grpSpPr>
      <p:sp>
        <p:nvSpPr>
          <p:cNvPr id="143" name="Google Shape;143;p9"/>
          <p:cNvSpPr txBox="1"/>
          <p:nvPr/>
        </p:nvSpPr>
        <p:spPr>
          <a:xfrm>
            <a:off x="2307647" y="469305"/>
            <a:ext cx="4271340" cy="382519"/>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1" lang="es-AR" sz="1995" u="none" cap="none" strike="noStrike">
                <a:solidFill>
                  <a:srgbClr val="000000"/>
                </a:solidFill>
                <a:latin typeface="Cambria"/>
                <a:ea typeface="Cambria"/>
                <a:cs typeface="Cambria"/>
                <a:sym typeface="Cambria"/>
              </a:rPr>
              <a:t>Modelo de Hopfield (muchos patrones)</a:t>
            </a:r>
            <a:endParaRPr/>
          </a:p>
        </p:txBody>
      </p:sp>
      <p:pic>
        <p:nvPicPr>
          <p:cNvPr id="144" name="Google Shape;144;p9"/>
          <p:cNvPicPr preferRelativeResize="0"/>
          <p:nvPr/>
        </p:nvPicPr>
        <p:blipFill rotWithShape="1">
          <a:blip r:embed="rId3">
            <a:alphaModFix/>
          </a:blip>
          <a:srcRect b="0" l="0" r="0" t="0"/>
          <a:stretch/>
        </p:blipFill>
        <p:spPr>
          <a:xfrm>
            <a:off x="4149595" y="2743321"/>
            <a:ext cx="3579052" cy="11339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0"/>
          <p:cNvPicPr preferRelativeResize="0"/>
          <p:nvPr/>
        </p:nvPicPr>
        <p:blipFill rotWithShape="1">
          <a:blip r:embed="rId3">
            <a:alphaModFix/>
          </a:blip>
          <a:srcRect b="0" l="0" r="0" t="0"/>
          <a:stretch/>
        </p:blipFill>
        <p:spPr>
          <a:xfrm>
            <a:off x="3156445" y="1567608"/>
            <a:ext cx="6009168" cy="2024825"/>
          </a:xfrm>
          <a:prstGeom prst="rect">
            <a:avLst/>
          </a:prstGeom>
          <a:noFill/>
          <a:ln>
            <a:noFill/>
          </a:ln>
        </p:spPr>
      </p:pic>
      <p:pic>
        <p:nvPicPr>
          <p:cNvPr id="151" name="Google Shape;151;p10"/>
          <p:cNvPicPr preferRelativeResize="0"/>
          <p:nvPr/>
        </p:nvPicPr>
        <p:blipFill rotWithShape="1">
          <a:blip r:embed="rId4">
            <a:alphaModFix/>
          </a:blip>
          <a:srcRect b="0" l="0" r="0" t="0"/>
          <a:stretch/>
        </p:blipFill>
        <p:spPr>
          <a:xfrm>
            <a:off x="2181260" y="4245611"/>
            <a:ext cx="3653187" cy="1241022"/>
          </a:xfrm>
          <a:prstGeom prst="rect">
            <a:avLst/>
          </a:prstGeom>
          <a:noFill/>
          <a:ln>
            <a:noFill/>
          </a:ln>
        </p:spPr>
      </p:pic>
      <p:pic>
        <p:nvPicPr>
          <p:cNvPr id="152" name="Google Shape;152;p10"/>
          <p:cNvPicPr preferRelativeResize="0"/>
          <p:nvPr/>
        </p:nvPicPr>
        <p:blipFill rotWithShape="1">
          <a:blip r:embed="rId5">
            <a:alphaModFix/>
          </a:blip>
          <a:srcRect b="0" l="0" r="0" t="0"/>
          <a:stretch/>
        </p:blipFill>
        <p:spPr>
          <a:xfrm>
            <a:off x="6487618" y="4572196"/>
            <a:ext cx="3128038" cy="561731"/>
          </a:xfrm>
          <a:prstGeom prst="rect">
            <a:avLst/>
          </a:prstGeom>
          <a:noFill/>
          <a:ln>
            <a:noFill/>
          </a:ln>
        </p:spPr>
      </p:pic>
      <p:pic>
        <p:nvPicPr>
          <p:cNvPr id="153" name="Google Shape;153;p10"/>
          <p:cNvPicPr preferRelativeResize="0"/>
          <p:nvPr/>
        </p:nvPicPr>
        <p:blipFill rotWithShape="1">
          <a:blip r:embed="rId6">
            <a:alphaModFix/>
          </a:blip>
          <a:srcRect b="0" l="0" r="0" t="0"/>
          <a:stretch/>
        </p:blipFill>
        <p:spPr>
          <a:xfrm>
            <a:off x="9100305" y="2607129"/>
            <a:ext cx="293926" cy="397451"/>
          </a:xfrm>
          <a:prstGeom prst="rect">
            <a:avLst/>
          </a:prstGeom>
          <a:noFill/>
          <a:ln>
            <a:noFill/>
          </a:ln>
        </p:spPr>
      </p:pic>
      <p:pic>
        <p:nvPicPr>
          <p:cNvPr id="154" name="Google Shape;154;p10"/>
          <p:cNvPicPr preferRelativeResize="0"/>
          <p:nvPr/>
        </p:nvPicPr>
        <p:blipFill rotWithShape="1">
          <a:blip r:embed="rId7">
            <a:alphaModFix/>
          </a:blip>
          <a:srcRect b="0" l="0" r="0" t="0"/>
          <a:stretch/>
        </p:blipFill>
        <p:spPr>
          <a:xfrm>
            <a:off x="3008506" y="1645011"/>
            <a:ext cx="164271" cy="293926"/>
          </a:xfrm>
          <a:prstGeom prst="rect">
            <a:avLst/>
          </a:prstGeom>
          <a:noFill/>
          <a:ln>
            <a:noFill/>
          </a:ln>
        </p:spPr>
      </p:pic>
      <p:pic>
        <p:nvPicPr>
          <p:cNvPr id="155" name="Google Shape;155;p10"/>
          <p:cNvPicPr preferRelativeResize="0"/>
          <p:nvPr/>
        </p:nvPicPr>
        <p:blipFill rotWithShape="1">
          <a:blip r:embed="rId7">
            <a:alphaModFix/>
          </a:blip>
          <a:srcRect b="0" l="0" r="0" t="0"/>
          <a:stretch/>
        </p:blipFill>
        <p:spPr>
          <a:xfrm>
            <a:off x="2974869" y="2428814"/>
            <a:ext cx="164271" cy="293926"/>
          </a:xfrm>
          <a:prstGeom prst="rect">
            <a:avLst/>
          </a:prstGeom>
          <a:noFill/>
          <a:ln>
            <a:noFill/>
          </a:ln>
        </p:spPr>
      </p:pic>
      <p:pic>
        <p:nvPicPr>
          <p:cNvPr id="156" name="Google Shape;156;p10"/>
          <p:cNvPicPr preferRelativeResize="0"/>
          <p:nvPr/>
        </p:nvPicPr>
        <p:blipFill rotWithShape="1">
          <a:blip r:embed="rId7">
            <a:alphaModFix/>
          </a:blip>
          <a:srcRect b="0" l="0" r="0" t="0"/>
          <a:stretch/>
        </p:blipFill>
        <p:spPr>
          <a:xfrm>
            <a:off x="2943189" y="3114642"/>
            <a:ext cx="164271" cy="293926"/>
          </a:xfrm>
          <a:prstGeom prst="rect">
            <a:avLst/>
          </a:prstGeom>
          <a:noFill/>
          <a:ln>
            <a:noFill/>
          </a:ln>
        </p:spPr>
      </p:pic>
      <p:sp>
        <p:nvSpPr>
          <p:cNvPr id="157" name="Google Shape;157;p10"/>
          <p:cNvSpPr txBox="1"/>
          <p:nvPr/>
        </p:nvSpPr>
        <p:spPr>
          <a:xfrm>
            <a:off x="3073824" y="1742986"/>
            <a:ext cx="248957" cy="256331"/>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0" lang="es-AR" sz="1179" u="none" cap="none" strike="noStrike">
                <a:solidFill>
                  <a:srgbClr val="000000"/>
                </a:solidFill>
                <a:latin typeface="Arial"/>
                <a:ea typeface="Arial"/>
                <a:cs typeface="Arial"/>
                <a:sym typeface="Arial"/>
              </a:rPr>
              <a:t>1</a:t>
            </a:r>
            <a:endParaRPr/>
          </a:p>
        </p:txBody>
      </p:sp>
      <p:sp>
        <p:nvSpPr>
          <p:cNvPr id="158" name="Google Shape;158;p10"/>
          <p:cNvSpPr txBox="1"/>
          <p:nvPr/>
        </p:nvSpPr>
        <p:spPr>
          <a:xfrm>
            <a:off x="3056511" y="2559448"/>
            <a:ext cx="255497" cy="269668"/>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0" lang="es-AR" sz="1270" u="none" cap="none" strike="noStrike">
                <a:solidFill>
                  <a:srgbClr val="000000"/>
                </a:solidFill>
                <a:latin typeface="Arial"/>
                <a:ea typeface="Arial"/>
                <a:cs typeface="Arial"/>
                <a:sym typeface="Arial"/>
              </a:rPr>
              <a:t>2</a:t>
            </a:r>
            <a:endParaRPr/>
          </a:p>
        </p:txBody>
      </p:sp>
      <p:sp>
        <p:nvSpPr>
          <p:cNvPr id="159" name="Google Shape;159;p10"/>
          <p:cNvSpPr txBox="1"/>
          <p:nvPr/>
        </p:nvSpPr>
        <p:spPr>
          <a:xfrm>
            <a:off x="2991194" y="3212617"/>
            <a:ext cx="255497" cy="269668"/>
          </a:xfrm>
          <a:prstGeom prst="rect">
            <a:avLst/>
          </a:prstGeom>
          <a:noFill/>
          <a:ln>
            <a:noFill/>
          </a:ln>
        </p:spPr>
        <p:txBody>
          <a:bodyPr anchorCtr="0" anchor="t" bIns="40800" lIns="81650" spcFirstLastPara="1" rIns="81650" wrap="square" tIns="40800">
            <a:spAutoFit/>
          </a:bodyPr>
          <a:lstStyle/>
          <a:p>
            <a:pPr indent="0" lvl="0" marL="0" marR="0" rtl="0" algn="l">
              <a:spcBef>
                <a:spcPts val="0"/>
              </a:spcBef>
              <a:spcAft>
                <a:spcPts val="0"/>
              </a:spcAft>
              <a:buNone/>
            </a:pPr>
            <a:r>
              <a:rPr b="0" i="0" lang="es-AR" sz="1270" u="none" cap="none" strike="noStrike">
                <a:solidFill>
                  <a:srgbClr val="000000"/>
                </a:solidFill>
                <a:latin typeface="Arial"/>
                <a:ea typeface="Arial"/>
                <a:cs typeface="Arial"/>
                <a:sym typeface="Arial"/>
              </a:rPr>
              <a:t>3</a:t>
            </a:r>
            <a:endParaRPr/>
          </a:p>
        </p:txBody>
      </p:sp>
      <p:sp>
        <p:nvSpPr>
          <p:cNvPr id="160" name="Google Shape;160;p10"/>
          <p:cNvSpPr txBox="1"/>
          <p:nvPr/>
        </p:nvSpPr>
        <p:spPr>
          <a:xfrm>
            <a:off x="208867" y="157795"/>
            <a:ext cx="7597972" cy="77358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800"/>
              <a:buFont typeface="Cambria"/>
              <a:buNone/>
            </a:pPr>
            <a:r>
              <a:rPr b="0" i="1" lang="es-AR" sz="4800" u="none" cap="none" strike="noStrike">
                <a:solidFill>
                  <a:srgbClr val="000000"/>
                </a:solidFill>
                <a:latin typeface="Cambria"/>
                <a:ea typeface="Cambria"/>
                <a:cs typeface="Cambria"/>
                <a:sym typeface="Cambria"/>
              </a:rPr>
              <a:t>Modelo de McCulloch–Pitts</a:t>
            </a:r>
            <a:endParaRPr/>
          </a:p>
          <a:p>
            <a:pPr indent="0" lvl="0" marL="0" marR="0" rtl="0" algn="l">
              <a:lnSpc>
                <a:spcPct val="90000"/>
              </a:lnSpc>
              <a:spcBef>
                <a:spcPts val="0"/>
              </a:spcBef>
              <a:spcAft>
                <a:spcPts val="0"/>
              </a:spcAft>
              <a:buClr>
                <a:schemeClr val="dk1"/>
              </a:buClr>
              <a:buSzPts val="4800"/>
              <a:buFont typeface="Calibri"/>
              <a:buNone/>
            </a:pPr>
            <a:r>
              <a:t/>
            </a:r>
            <a:endParaRPr sz="4800">
              <a:solidFill>
                <a:schemeClr val="dk1"/>
              </a:solidFill>
              <a:latin typeface="Teko"/>
              <a:ea typeface="Teko"/>
              <a:cs typeface="Teko"/>
              <a:sym typeface="Teko"/>
            </a:endParaRPr>
          </a:p>
        </p:txBody>
      </p:sp>
      <p:cxnSp>
        <p:nvCxnSpPr>
          <p:cNvPr id="161" name="Google Shape;161;p10"/>
          <p:cNvCxnSpPr/>
          <p:nvPr/>
        </p:nvCxnSpPr>
        <p:spPr>
          <a:xfrm>
            <a:off x="-15024" y="897907"/>
            <a:ext cx="7111283" cy="0"/>
          </a:xfrm>
          <a:prstGeom prst="straightConnector1">
            <a:avLst/>
          </a:prstGeom>
          <a:noFill/>
          <a:ln cap="flat" cmpd="sng" w="28575">
            <a:solidFill>
              <a:schemeClr val="accent6"/>
            </a:solidFill>
            <a:prstDash val="solid"/>
            <a:miter lim="800000"/>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2021-06-06T14:15:14Z</dcterms:created>
  <dc:creator>Henrion Guillermo</dc:creator>
</cp:coreProperties>
</file>